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825" r:id="rId2"/>
    <p:sldId id="999" r:id="rId3"/>
    <p:sldId id="1442" r:id="rId4"/>
    <p:sldId id="1443" r:id="rId5"/>
    <p:sldId id="1444" r:id="rId6"/>
    <p:sldId id="1445" r:id="rId7"/>
    <p:sldId id="1446" r:id="rId8"/>
    <p:sldId id="1447" r:id="rId9"/>
    <p:sldId id="1448" r:id="rId10"/>
    <p:sldId id="1449" r:id="rId11"/>
    <p:sldId id="1450" r:id="rId12"/>
    <p:sldId id="1451" r:id="rId13"/>
    <p:sldId id="1452" r:id="rId14"/>
    <p:sldId id="1453" r:id="rId15"/>
    <p:sldId id="1454" r:id="rId16"/>
    <p:sldId id="1455" r:id="rId17"/>
    <p:sldId id="1456" r:id="rId18"/>
    <p:sldId id="1457" r:id="rId19"/>
    <p:sldId id="1458" r:id="rId20"/>
    <p:sldId id="1459" r:id="rId21"/>
    <p:sldId id="1460" r:id="rId22"/>
    <p:sldId id="1461" r:id="rId23"/>
    <p:sldId id="1462" r:id="rId24"/>
    <p:sldId id="1463" r:id="rId25"/>
    <p:sldId id="1464" r:id="rId26"/>
    <p:sldId id="1465" r:id="rId27"/>
    <p:sldId id="1466" r:id="rId28"/>
    <p:sldId id="1467" r:id="rId29"/>
    <p:sldId id="1468" r:id="rId30"/>
    <p:sldId id="1469" r:id="rId31"/>
    <p:sldId id="1470" r:id="rId32"/>
    <p:sldId id="1471" r:id="rId33"/>
    <p:sldId id="1472" r:id="rId34"/>
    <p:sldId id="1473" r:id="rId35"/>
    <p:sldId id="1474" r:id="rId36"/>
    <p:sldId id="1475" r:id="rId37"/>
    <p:sldId id="1476" r:id="rId38"/>
    <p:sldId id="1477" r:id="rId39"/>
    <p:sldId id="1478" r:id="rId40"/>
    <p:sldId id="1479" r:id="rId41"/>
    <p:sldId id="1480" r:id="rId42"/>
    <p:sldId id="1481" r:id="rId43"/>
    <p:sldId id="1482" r:id="rId44"/>
    <p:sldId id="1483" r:id="rId45"/>
    <p:sldId id="1484" r:id="rId46"/>
    <p:sldId id="1485" r:id="rId47"/>
    <p:sldId id="1486" r:id="rId4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30"/>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CURSE</a:t>
            </a:r>
            <a:endParaRPr lang="en-ZA" dirty="0"/>
          </a:p>
        </p:txBody>
      </p:sp>
      <p:sp>
        <p:nvSpPr>
          <p:cNvPr id="3" name="Content Placeholder 2"/>
          <p:cNvSpPr>
            <a:spLocks noGrp="1"/>
          </p:cNvSpPr>
          <p:nvPr>
            <p:ph idx="1"/>
          </p:nvPr>
        </p:nvSpPr>
        <p:spPr/>
        <p:txBody>
          <a:bodyPr/>
          <a:lstStyle/>
          <a:p>
            <a:r>
              <a:rPr lang="en-ZA" dirty="0" smtClean="0"/>
              <a:t>Three Hebrew words used for curses: </a:t>
            </a:r>
          </a:p>
          <a:p>
            <a:pPr marL="457200" indent="-457200">
              <a:buFont typeface="+mj-lt"/>
              <a:buAutoNum type="arabicPeriod"/>
            </a:pPr>
            <a:r>
              <a:rPr lang="en-ZA" dirty="0" err="1" smtClean="0"/>
              <a:t>qalal</a:t>
            </a:r>
            <a:r>
              <a:rPr lang="en-ZA" dirty="0" smtClean="0"/>
              <a:t> – to make slight, to make less than that deserved by or divinely intended for the object or person</a:t>
            </a:r>
          </a:p>
          <a:p>
            <a:pPr marL="457200" indent="-457200">
              <a:buFont typeface="+mj-lt"/>
              <a:buAutoNum type="arabicPeriod"/>
            </a:pPr>
            <a:r>
              <a:rPr lang="en-ZA" dirty="0" err="1" smtClean="0"/>
              <a:t>arar</a:t>
            </a:r>
            <a:r>
              <a:rPr lang="en-ZA" dirty="0" smtClean="0"/>
              <a:t> – to bind, to hem in with obstacles, to render powerless</a:t>
            </a:r>
          </a:p>
          <a:p>
            <a:pPr marL="457200" indent="-457200">
              <a:buFont typeface="+mj-lt"/>
              <a:buAutoNum type="arabicPeriod"/>
            </a:pPr>
            <a:r>
              <a:rPr lang="en-ZA" dirty="0" err="1" smtClean="0"/>
              <a:t>qavah</a:t>
            </a:r>
            <a:r>
              <a:rPr lang="en-ZA" dirty="0" smtClean="0"/>
              <a:t> – the act of uttering a formula designed to undo its object or person</a:t>
            </a:r>
          </a:p>
          <a:p>
            <a:r>
              <a:rPr lang="en-ZA" dirty="0" err="1" smtClean="0"/>
              <a:t>Balak</a:t>
            </a:r>
            <a:r>
              <a:rPr lang="en-ZA" dirty="0" smtClean="0"/>
              <a:t> asks Balaam to pronounce a mild curse on Israel “</a:t>
            </a:r>
            <a:r>
              <a:rPr lang="en-ZA" dirty="0" err="1" smtClean="0"/>
              <a:t>arar</a:t>
            </a:r>
            <a:r>
              <a:rPr lang="en-ZA" dirty="0" smtClean="0"/>
              <a:t>”. Verse 11: Balaam tells </a:t>
            </a:r>
            <a:r>
              <a:rPr lang="he-IL" dirty="0" smtClean="0"/>
              <a:t>יהוה</a:t>
            </a:r>
            <a:r>
              <a:rPr lang="en-ZA" dirty="0" smtClean="0"/>
              <a:t> he is asked to </a:t>
            </a:r>
            <a:r>
              <a:rPr lang="en-ZA" i="1" dirty="0" smtClean="0"/>
              <a:t>“</a:t>
            </a:r>
            <a:r>
              <a:rPr lang="en-ZA" i="1" dirty="0" err="1" smtClean="0"/>
              <a:t>qavah</a:t>
            </a:r>
            <a:r>
              <a:rPr lang="en-ZA" i="1" dirty="0" smtClean="0"/>
              <a:t>” </a:t>
            </a:r>
            <a:r>
              <a:rPr lang="en-ZA" dirty="0" err="1" smtClean="0"/>
              <a:t>Isreal</a:t>
            </a:r>
            <a:r>
              <a:rPr lang="en-ZA" dirty="0" smtClean="0"/>
              <a:t>. </a:t>
            </a:r>
          </a:p>
          <a:p>
            <a:r>
              <a:rPr lang="en-ZA" dirty="0" smtClean="0"/>
              <a:t>Verse 12: </a:t>
            </a:r>
            <a:r>
              <a:rPr lang="he-IL" dirty="0" smtClean="0"/>
              <a:t>יהוה</a:t>
            </a:r>
            <a:r>
              <a:rPr lang="en-ZA" dirty="0" smtClean="0"/>
              <a:t> uses the milder term </a:t>
            </a:r>
            <a:r>
              <a:rPr lang="en-ZA" i="1" dirty="0" smtClean="0"/>
              <a:t>“</a:t>
            </a:r>
            <a:r>
              <a:rPr lang="en-ZA" i="1" dirty="0" err="1" smtClean="0"/>
              <a:t>arar</a:t>
            </a:r>
            <a:r>
              <a:rPr lang="en-ZA" i="1" dirty="0" smtClean="0"/>
              <a:t>” </a:t>
            </a:r>
            <a:r>
              <a:rPr lang="en-ZA" dirty="0" smtClean="0"/>
              <a:t>to let Balaam know that even the mildest curse would not prevail against his people </a:t>
            </a:r>
          </a:p>
          <a:p>
            <a:r>
              <a:rPr lang="en-ZA" dirty="0" smtClean="0"/>
              <a:t>Verse 17: </a:t>
            </a:r>
            <a:r>
              <a:rPr lang="en-ZA" dirty="0" err="1" smtClean="0"/>
              <a:t>Balak</a:t>
            </a:r>
            <a:r>
              <a:rPr lang="en-ZA" dirty="0" smtClean="0"/>
              <a:t> employs a much stronger Hebrew expression (</a:t>
            </a:r>
            <a:r>
              <a:rPr lang="en-ZA" dirty="0" err="1" smtClean="0"/>
              <a:t>qavah</a:t>
            </a:r>
            <a:r>
              <a:rPr lang="en-ZA" dirty="0" smtClean="0"/>
              <a:t>) to curse Israel implying their total destruction. </a:t>
            </a:r>
          </a:p>
          <a:p>
            <a:pPr algn="ctr"/>
            <a:r>
              <a:rPr lang="en-ZA" i="1" dirty="0" smtClean="0">
                <a:solidFill>
                  <a:srgbClr val="004821"/>
                </a:solidFill>
              </a:rPr>
              <a:t>As a bird wanders, as a swallow flies about, So a curse without cause does not come. </a:t>
            </a:r>
            <a:r>
              <a:rPr lang="en-ZA" b="1" i="1" dirty="0" smtClean="0">
                <a:solidFill>
                  <a:srgbClr val="004821"/>
                </a:solidFill>
              </a:rPr>
              <a:t>Proverbs 26:2</a:t>
            </a:r>
          </a:p>
          <a:p>
            <a:endParaRPr lang="en-ZA" dirty="0" smtClean="0"/>
          </a:p>
          <a:p>
            <a:endParaRPr lang="en-ZA" dirty="0" smtClean="0"/>
          </a:p>
          <a:p>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SELECTIVE HEARING</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“Go back to your land, for </a:t>
            </a:r>
            <a:r>
              <a:rPr lang="he-IL" i="1" dirty="0" smtClean="0">
                <a:solidFill>
                  <a:srgbClr val="004821"/>
                </a:solidFill>
              </a:rPr>
              <a:t>יהוה</a:t>
            </a:r>
            <a:r>
              <a:rPr lang="en-ZA" i="1" dirty="0" smtClean="0">
                <a:solidFill>
                  <a:srgbClr val="004821"/>
                </a:solidFill>
              </a:rPr>
              <a:t> has refused to allow me to go with you.” </a:t>
            </a:r>
          </a:p>
          <a:p>
            <a:pPr algn="ctr"/>
            <a:r>
              <a:rPr lang="en-US" b="1" i="1" dirty="0" smtClean="0">
                <a:solidFill>
                  <a:srgbClr val="004821"/>
                </a:solidFill>
              </a:rPr>
              <a:t>(Numbers 22:13)</a:t>
            </a:r>
          </a:p>
          <a:p>
            <a:r>
              <a:rPr lang="en-ZA" dirty="0" smtClean="0"/>
              <a:t>We must pay attention to what’s NOT being said, and things will make more sense. Balaam chose to NOT tell the princes that the reason why </a:t>
            </a:r>
            <a:r>
              <a:rPr lang="he-IL" dirty="0" smtClean="0"/>
              <a:t>יהוה</a:t>
            </a:r>
            <a:r>
              <a:rPr lang="en-ZA" dirty="0" smtClean="0"/>
              <a:t> was not allowing him to curse the people was because </a:t>
            </a:r>
            <a:r>
              <a:rPr lang="en-ZA" i="1" dirty="0" smtClean="0"/>
              <a:t>“they are blessed.” </a:t>
            </a:r>
            <a:r>
              <a:rPr lang="en-ZA" dirty="0" smtClean="0"/>
              <a:t>Balaam had chosen </a:t>
            </a:r>
            <a:r>
              <a:rPr lang="en-ZA" i="1" dirty="0" smtClean="0"/>
              <a:t>“selective hearing.” </a:t>
            </a:r>
            <a:r>
              <a:rPr lang="en-ZA" dirty="0" smtClean="0"/>
              <a:t>We do the same thing when we take verses out of context and use them for our benefit</a:t>
            </a:r>
            <a:endParaRPr lang="en-ZA" i="1" dirty="0" smtClean="0"/>
          </a:p>
          <a:p>
            <a:r>
              <a:rPr lang="en-ZA" dirty="0" smtClean="0"/>
              <a:t>The princes of Moab also have selective hearing: </a:t>
            </a:r>
          </a:p>
          <a:p>
            <a:pPr algn="ctr"/>
            <a:r>
              <a:rPr lang="en-ZA" b="1" dirty="0" smtClean="0"/>
              <a:t> </a:t>
            </a:r>
            <a:r>
              <a:rPr lang="en-ZA" i="1" dirty="0" smtClean="0">
                <a:solidFill>
                  <a:srgbClr val="004821"/>
                </a:solidFill>
              </a:rPr>
              <a:t>And the heads of </a:t>
            </a:r>
            <a:r>
              <a:rPr lang="en-ZA" i="1" dirty="0" err="1" smtClean="0">
                <a:solidFill>
                  <a:srgbClr val="004821"/>
                </a:solidFill>
              </a:rPr>
              <a:t>Mo’ab</a:t>
            </a:r>
            <a:r>
              <a:rPr lang="en-ZA" i="1" dirty="0" smtClean="0">
                <a:solidFill>
                  <a:srgbClr val="004821"/>
                </a:solidFill>
              </a:rPr>
              <a:t>̱ arose and went to </a:t>
            </a:r>
            <a:r>
              <a:rPr lang="en-ZA" i="1" dirty="0" err="1" smtClean="0">
                <a:solidFill>
                  <a:srgbClr val="004821"/>
                </a:solidFill>
              </a:rPr>
              <a:t>Balaq</a:t>
            </a:r>
            <a:r>
              <a:rPr lang="en-ZA" i="1" dirty="0" smtClean="0">
                <a:solidFill>
                  <a:srgbClr val="004821"/>
                </a:solidFill>
              </a:rPr>
              <a:t>, and said, “</a:t>
            </a:r>
            <a:r>
              <a:rPr lang="en-ZA" i="1" dirty="0" err="1" smtClean="0">
                <a:solidFill>
                  <a:srgbClr val="004821"/>
                </a:solidFill>
              </a:rPr>
              <a:t>Bilʽam</a:t>
            </a:r>
            <a:r>
              <a:rPr lang="en-ZA" i="1" dirty="0" smtClean="0">
                <a:solidFill>
                  <a:srgbClr val="004821"/>
                </a:solidFill>
              </a:rPr>
              <a:t> refuses to come with us.” </a:t>
            </a:r>
            <a:r>
              <a:rPr lang="en-US" b="1" i="1" dirty="0" smtClean="0">
                <a:solidFill>
                  <a:srgbClr val="004821"/>
                </a:solidFill>
              </a:rPr>
              <a:t>(Numbers 22:14)</a:t>
            </a:r>
          </a:p>
          <a:p>
            <a:r>
              <a:rPr lang="en-ZA" dirty="0" smtClean="0"/>
              <a:t>The princes of Moab did not tell</a:t>
            </a:r>
            <a:r>
              <a:rPr lang="en-ZA" b="1" dirty="0" smtClean="0"/>
              <a:t> </a:t>
            </a:r>
            <a:r>
              <a:rPr lang="en-ZA" dirty="0" err="1" smtClean="0"/>
              <a:t>Balak</a:t>
            </a:r>
            <a:r>
              <a:rPr lang="en-ZA" dirty="0" smtClean="0"/>
              <a:t>, that the reason why Balaam is refusing to come with them is because </a:t>
            </a:r>
            <a:r>
              <a:rPr lang="en-ZA" dirty="0" smtClean="0">
                <a:solidFill>
                  <a:srgbClr val="004821"/>
                </a:solidFill>
              </a:rPr>
              <a:t>“</a:t>
            </a:r>
            <a:r>
              <a:rPr lang="he-IL" i="1" dirty="0" smtClean="0">
                <a:solidFill>
                  <a:srgbClr val="004821"/>
                </a:solidFill>
              </a:rPr>
              <a:t>יהוה</a:t>
            </a:r>
            <a:r>
              <a:rPr lang="en-ZA" i="1" dirty="0" smtClean="0">
                <a:solidFill>
                  <a:srgbClr val="004821"/>
                </a:solidFill>
              </a:rPr>
              <a:t> has refused”.</a:t>
            </a:r>
            <a:endParaRPr lang="en-ZA" dirty="0" smtClean="0">
              <a:solidFill>
                <a:srgbClr val="00482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BALAAM’S THINKING</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600" i="1" dirty="0" smtClean="0">
                <a:solidFill>
                  <a:srgbClr val="004821"/>
                </a:solidFill>
              </a:rPr>
              <a:t>Then </a:t>
            </a:r>
            <a:r>
              <a:rPr lang="en-ZA" sz="2600" i="1" dirty="0" err="1" smtClean="0">
                <a:solidFill>
                  <a:srgbClr val="004821"/>
                </a:solidFill>
              </a:rPr>
              <a:t>Balaq</a:t>
            </a:r>
            <a:r>
              <a:rPr lang="en-ZA" sz="2600" i="1" dirty="0" smtClean="0">
                <a:solidFill>
                  <a:srgbClr val="004821"/>
                </a:solidFill>
              </a:rPr>
              <a:t> again sent heads, more numerous and more esteemed than they. And they came to </a:t>
            </a:r>
            <a:r>
              <a:rPr lang="en-ZA" sz="2600" i="1" dirty="0" err="1" smtClean="0">
                <a:solidFill>
                  <a:srgbClr val="004821"/>
                </a:solidFill>
              </a:rPr>
              <a:t>Bilʽam</a:t>
            </a:r>
            <a:r>
              <a:rPr lang="en-ZA" sz="2600" i="1" dirty="0" smtClean="0">
                <a:solidFill>
                  <a:srgbClr val="004821"/>
                </a:solidFill>
              </a:rPr>
              <a:t> and said to him, “This is what </a:t>
            </a:r>
            <a:r>
              <a:rPr lang="en-ZA" sz="2600" i="1" dirty="0" err="1" smtClean="0">
                <a:solidFill>
                  <a:srgbClr val="004821"/>
                </a:solidFill>
              </a:rPr>
              <a:t>Balaq</a:t>
            </a:r>
            <a:r>
              <a:rPr lang="en-ZA" sz="2600" i="1" dirty="0" smtClean="0">
                <a:solidFill>
                  <a:srgbClr val="004821"/>
                </a:solidFill>
              </a:rPr>
              <a:t> son of </a:t>
            </a:r>
            <a:r>
              <a:rPr lang="en-ZA" sz="2600" i="1" dirty="0" err="1" smtClean="0">
                <a:solidFill>
                  <a:srgbClr val="004821"/>
                </a:solidFill>
              </a:rPr>
              <a:t>Tsippor</a:t>
            </a:r>
            <a:r>
              <a:rPr lang="en-ZA" sz="2600" i="1" dirty="0" smtClean="0">
                <a:solidFill>
                  <a:srgbClr val="004821"/>
                </a:solidFill>
              </a:rPr>
              <a:t> said: ‘Do not be withheld from coming to me, please, for I esteem you very greatly, and whatever you say to me, I do. Therefore please come, curse this people for me.’ ” And </a:t>
            </a:r>
            <a:r>
              <a:rPr lang="en-ZA" sz="2600" i="1" dirty="0" err="1" smtClean="0">
                <a:solidFill>
                  <a:srgbClr val="004821"/>
                </a:solidFill>
              </a:rPr>
              <a:t>Bilʽam</a:t>
            </a:r>
            <a:r>
              <a:rPr lang="en-ZA" sz="2600" i="1" dirty="0" smtClean="0">
                <a:solidFill>
                  <a:srgbClr val="004821"/>
                </a:solidFill>
              </a:rPr>
              <a:t> answered and said to the servants of </a:t>
            </a:r>
            <a:r>
              <a:rPr lang="en-ZA" sz="2600" i="1" dirty="0" err="1" smtClean="0">
                <a:solidFill>
                  <a:srgbClr val="004821"/>
                </a:solidFill>
              </a:rPr>
              <a:t>Balaq</a:t>
            </a:r>
            <a:r>
              <a:rPr lang="en-ZA" sz="2600" i="1" dirty="0" smtClean="0">
                <a:solidFill>
                  <a:srgbClr val="004821"/>
                </a:solidFill>
              </a:rPr>
              <a:t>, “Though </a:t>
            </a:r>
            <a:r>
              <a:rPr lang="en-ZA" sz="2600" i="1" dirty="0" err="1" smtClean="0">
                <a:solidFill>
                  <a:srgbClr val="004821"/>
                </a:solidFill>
              </a:rPr>
              <a:t>Balaq</a:t>
            </a:r>
            <a:r>
              <a:rPr lang="en-ZA" sz="2600" i="1" dirty="0" smtClean="0">
                <a:solidFill>
                  <a:srgbClr val="004821"/>
                </a:solidFill>
              </a:rPr>
              <a:t> were to give me his house filled with silver and gold, I am unable to go beyond the word of </a:t>
            </a:r>
            <a:r>
              <a:rPr lang="he-IL" sz="2600" i="1" dirty="0" smtClean="0">
                <a:solidFill>
                  <a:srgbClr val="004821"/>
                </a:solidFill>
              </a:rPr>
              <a:t>יהוה</a:t>
            </a:r>
            <a:r>
              <a:rPr lang="en-ZA" sz="2600" i="1" dirty="0" smtClean="0">
                <a:solidFill>
                  <a:srgbClr val="004821"/>
                </a:solidFill>
              </a:rPr>
              <a:t> my Elohim, to do less or more. “And now, please, you also stay here tonight, and let me find out what more </a:t>
            </a:r>
            <a:r>
              <a:rPr lang="he-IL" sz="2600" i="1" dirty="0" smtClean="0">
                <a:solidFill>
                  <a:srgbClr val="004821"/>
                </a:solidFill>
              </a:rPr>
              <a:t>יהוה</a:t>
            </a:r>
            <a:r>
              <a:rPr lang="en-ZA" sz="2600" i="1" dirty="0" smtClean="0">
                <a:solidFill>
                  <a:srgbClr val="004821"/>
                </a:solidFill>
              </a:rPr>
              <a:t> says to me.” </a:t>
            </a:r>
            <a:r>
              <a:rPr lang="en-US" sz="2600" b="1" i="1" dirty="0" smtClean="0">
                <a:solidFill>
                  <a:srgbClr val="004821"/>
                </a:solidFill>
              </a:rPr>
              <a:t>(Numbers 22:14-19)</a:t>
            </a:r>
          </a:p>
          <a:p>
            <a:r>
              <a:rPr lang="en-ZA" sz="2600" dirty="0" smtClean="0"/>
              <a:t>“What more” is he hoping to hear from </a:t>
            </a:r>
            <a:r>
              <a:rPr lang="he-IL" sz="2600" dirty="0" smtClean="0"/>
              <a:t>יהוה</a:t>
            </a:r>
            <a:r>
              <a:rPr lang="en-ZA" sz="2600" dirty="0" smtClean="0"/>
              <a:t>? Balaam is not an Israelite and that he also has some very pagan ways mixed in with his beliefs. Based on his actions, Balaam reflects the existing pagan belief system of Mesopotamia. Balaam saw </a:t>
            </a:r>
            <a:r>
              <a:rPr lang="he-IL" sz="2600" dirty="0" smtClean="0"/>
              <a:t>יהוה</a:t>
            </a:r>
            <a:r>
              <a:rPr lang="en-ZA" sz="2600" dirty="0" smtClean="0"/>
              <a:t> as nothing but an arbitrary force, with no bearing on the values of good and evil. Since the commands of such a god are not founded in moral values, there is no reason to expect this god’s decisions to be consistent. Balaam believed a god had the right as a supreme being to </a:t>
            </a:r>
            <a:r>
              <a:rPr lang="en-ZA" sz="2600" i="1" dirty="0" smtClean="0"/>
              <a:t>“say one thing one day and say another thing the next day.”</a:t>
            </a:r>
            <a:endParaRPr lang="en-US" sz="2600" i="1" dirty="0" smtClean="0">
              <a:solidFill>
                <a:srgbClr val="004821"/>
              </a:solidFill>
            </a:endParaRPr>
          </a:p>
          <a:p>
            <a:endParaRPr lang="en-US"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MANIPULATION</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Balaam did understand </a:t>
            </a:r>
            <a:r>
              <a:rPr lang="he-IL" dirty="0" smtClean="0"/>
              <a:t>יהוה</a:t>
            </a:r>
            <a:r>
              <a:rPr lang="en-ZA" dirty="0" smtClean="0"/>
              <a:t>’s answer the first time (22:12), in fact he understood that he could not disobey this order. The Almighty had told him that he could not go because </a:t>
            </a:r>
            <a:r>
              <a:rPr lang="en-ZA" i="1" dirty="0" smtClean="0">
                <a:solidFill>
                  <a:srgbClr val="004821"/>
                </a:solidFill>
              </a:rPr>
              <a:t>“they are blessed.” </a:t>
            </a:r>
            <a:r>
              <a:rPr lang="en-ZA" dirty="0" smtClean="0"/>
              <a:t>This was beyond Balaam’s understanding. Instead he interpreted </a:t>
            </a:r>
            <a:r>
              <a:rPr lang="he-IL" dirty="0" smtClean="0"/>
              <a:t>יהוה</a:t>
            </a:r>
            <a:r>
              <a:rPr lang="en-ZA" dirty="0" smtClean="0"/>
              <a:t>’s answer to be </a:t>
            </a:r>
            <a:r>
              <a:rPr lang="en-ZA" i="1" dirty="0" smtClean="0">
                <a:solidFill>
                  <a:srgbClr val="C00000"/>
                </a:solidFill>
              </a:rPr>
              <a:t>“you cannot curse them this time.” </a:t>
            </a:r>
            <a:r>
              <a:rPr lang="en-ZA" dirty="0" smtClean="0"/>
              <a:t>Balaam heard this as just a random answer from a very powerful god. But according to Balaam’s mindset, in the future…..pressing Elohim might cause him to change his mind! </a:t>
            </a:r>
            <a:r>
              <a:rPr lang="en-ZA" dirty="0" err="1" smtClean="0"/>
              <a:t>Balak</a:t>
            </a:r>
            <a:r>
              <a:rPr lang="en-ZA" dirty="0" smtClean="0"/>
              <a:t> believed this also, and so he continued to encourage Balaam by upping the ante.</a:t>
            </a:r>
            <a:r>
              <a:rPr lang="en-ZA" b="1" dirty="0" smtClean="0"/>
              <a:t> </a:t>
            </a:r>
          </a:p>
          <a:p>
            <a:pPr algn="ctr">
              <a:lnSpc>
                <a:spcPts val="2100"/>
              </a:lnSpc>
            </a:pPr>
            <a:r>
              <a:rPr lang="en-ZA" i="1" dirty="0" smtClean="0">
                <a:solidFill>
                  <a:srgbClr val="004821"/>
                </a:solidFill>
              </a:rPr>
              <a:t>And Elohim came to </a:t>
            </a:r>
            <a:r>
              <a:rPr lang="en-ZA" i="1" dirty="0" err="1" smtClean="0">
                <a:solidFill>
                  <a:srgbClr val="004821"/>
                </a:solidFill>
              </a:rPr>
              <a:t>Bilʽam</a:t>
            </a:r>
            <a:r>
              <a:rPr lang="en-ZA" i="1" dirty="0" smtClean="0">
                <a:solidFill>
                  <a:srgbClr val="004821"/>
                </a:solidFill>
              </a:rPr>
              <a:t> at night and said to him, “If the men come to call you, rise and go with them, but only the word which I speak to you that you do.” </a:t>
            </a:r>
            <a:r>
              <a:rPr lang="en-US" b="1" i="1" dirty="0" smtClean="0">
                <a:solidFill>
                  <a:srgbClr val="004821"/>
                </a:solidFill>
              </a:rPr>
              <a:t>(Numbers 22:20)</a:t>
            </a:r>
          </a:p>
          <a:p>
            <a:pPr>
              <a:lnSpc>
                <a:spcPts val="2100"/>
              </a:lnSpc>
            </a:pPr>
            <a:r>
              <a:rPr lang="en-ZA" dirty="0" smtClean="0"/>
              <a:t>This picture fits right into Balaam’s way of thinking and understanding of a God, getting this Elohim to change His mind. But Elohim tells him he must ONLY speak the word which He gives him to speak. We should learn to obey instructions from </a:t>
            </a:r>
            <a:r>
              <a:rPr lang="he-IL" dirty="0" smtClean="0"/>
              <a:t>יהוה</a:t>
            </a:r>
            <a:r>
              <a:rPr lang="en-ZA" dirty="0" smtClean="0"/>
              <a:t> exactly. We are tempted to think that the Almighty has blessed our plans. Instead, He is allowing us to exercise our free will and along with that may come just enough rope to hang ourselves!  </a:t>
            </a:r>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MANIPULATED?</a:t>
            </a:r>
            <a:endParaRPr lang="en-ZA" dirty="0"/>
          </a:p>
        </p:txBody>
      </p:sp>
      <p:sp>
        <p:nvSpPr>
          <p:cNvPr id="3" name="Content Placeholder 2"/>
          <p:cNvSpPr>
            <a:spLocks noGrp="1"/>
          </p:cNvSpPr>
          <p:nvPr>
            <p:ph idx="1"/>
          </p:nvPr>
        </p:nvSpPr>
        <p:spPr/>
        <p:txBody>
          <a:bodyPr>
            <a:noAutofit/>
          </a:bodyPr>
          <a:lstStyle/>
          <a:p>
            <a:r>
              <a:rPr lang="he-IL" dirty="0" smtClean="0"/>
              <a:t>יהוה</a:t>
            </a:r>
            <a:r>
              <a:rPr lang="en-ZA" dirty="0" smtClean="0"/>
              <a:t> knew Balaam’s heart, He knew that he was not about to take </a:t>
            </a:r>
            <a:r>
              <a:rPr lang="en-ZA" i="1" dirty="0" smtClean="0"/>
              <a:t>“no” </a:t>
            </a:r>
            <a:r>
              <a:rPr lang="en-ZA" dirty="0" smtClean="0"/>
              <a:t>for an answer. He just allowed him to take the path that he wished to go. Paul tells us that we have liberty, but not all things are profitable:</a:t>
            </a:r>
          </a:p>
          <a:p>
            <a:pPr algn="ctr"/>
            <a:r>
              <a:rPr lang="en-ZA" i="1" dirty="0" smtClean="0">
                <a:solidFill>
                  <a:srgbClr val="004821"/>
                </a:solidFill>
              </a:rPr>
              <a:t>All is permitted me, but not all do profit. All is permitted me, but not all build up</a:t>
            </a:r>
            <a:r>
              <a:rPr lang="en-ZA" b="1" i="1" dirty="0" smtClean="0">
                <a:solidFill>
                  <a:srgbClr val="004821"/>
                </a:solidFill>
              </a:rPr>
              <a:t>. (1 Corinthians 10:23)</a:t>
            </a:r>
          </a:p>
          <a:p>
            <a:r>
              <a:rPr lang="en-ZA" i="1" dirty="0" smtClean="0"/>
              <a:t>"Everything is permissible"-- but not everything is constructive. </a:t>
            </a:r>
            <a:r>
              <a:rPr lang="en-ZA" dirty="0" smtClean="0"/>
              <a:t>When we know and follow Torah, many answers are right before us and not meant to be open for debate. </a:t>
            </a:r>
          </a:p>
          <a:p>
            <a:pPr algn="ctr">
              <a:lnSpc>
                <a:spcPts val="2100"/>
              </a:lnSpc>
            </a:pPr>
            <a:r>
              <a:rPr lang="en-ZA" i="1" dirty="0" smtClean="0">
                <a:solidFill>
                  <a:srgbClr val="004821"/>
                </a:solidFill>
              </a:rPr>
              <a:t>And </a:t>
            </a:r>
            <a:r>
              <a:rPr lang="en-ZA" i="1" dirty="0" err="1" smtClean="0">
                <a:solidFill>
                  <a:srgbClr val="004821"/>
                </a:solidFill>
              </a:rPr>
              <a:t>Bilʽam</a:t>
            </a:r>
            <a:r>
              <a:rPr lang="en-ZA" i="1" dirty="0" smtClean="0">
                <a:solidFill>
                  <a:srgbClr val="004821"/>
                </a:solidFill>
              </a:rPr>
              <a:t> rose in the morning and saddled his donkey, and went with the heads of </a:t>
            </a:r>
            <a:r>
              <a:rPr lang="en-ZA" i="1" dirty="0" err="1" smtClean="0">
                <a:solidFill>
                  <a:srgbClr val="004821"/>
                </a:solidFill>
              </a:rPr>
              <a:t>Mo’ab</a:t>
            </a:r>
            <a:r>
              <a:rPr lang="en-ZA" i="1" dirty="0" smtClean="0">
                <a:solidFill>
                  <a:srgbClr val="004821"/>
                </a:solidFill>
              </a:rPr>
              <a:t>̱. But the displeasure of Elohim burned because he went, and the Messenger of </a:t>
            </a:r>
            <a:r>
              <a:rPr lang="he-IL" i="1" dirty="0" smtClean="0">
                <a:solidFill>
                  <a:srgbClr val="004821"/>
                </a:solidFill>
              </a:rPr>
              <a:t>יהוה</a:t>
            </a:r>
            <a:r>
              <a:rPr lang="en-ZA" i="1" dirty="0" smtClean="0">
                <a:solidFill>
                  <a:srgbClr val="004821"/>
                </a:solidFill>
              </a:rPr>
              <a:t> stationed Himself in the way as an adversary against him. And he was riding on his donkey, and his two servants were with him. </a:t>
            </a:r>
            <a:r>
              <a:rPr lang="en-US" b="1" i="1" dirty="0" smtClean="0">
                <a:solidFill>
                  <a:srgbClr val="004821"/>
                </a:solidFill>
              </a:rPr>
              <a:t>(Numbers 22:14-22)</a:t>
            </a:r>
          </a:p>
          <a:p>
            <a:pPr>
              <a:lnSpc>
                <a:spcPts val="2100"/>
              </a:lnSpc>
            </a:pPr>
            <a:r>
              <a:rPr lang="en-ZA" dirty="0" smtClean="0"/>
              <a:t>Now this picture fits right into Balaam’s way of thinking. He considers that he has just been successful in the first step of getting this Elohim to change His mind.</a:t>
            </a:r>
            <a:endParaRPr lang="en-US"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IF THE MEN COME TO CALL YOU</a:t>
            </a:r>
            <a:endParaRPr lang="en-ZA" dirty="0"/>
          </a:p>
        </p:txBody>
      </p:sp>
      <p:sp>
        <p:nvSpPr>
          <p:cNvPr id="3" name="Content Placeholder 2"/>
          <p:cNvSpPr>
            <a:spLocks noGrp="1"/>
          </p:cNvSpPr>
          <p:nvPr>
            <p:ph idx="1"/>
          </p:nvPr>
        </p:nvSpPr>
        <p:spPr/>
        <p:txBody>
          <a:bodyPr/>
          <a:lstStyle/>
          <a:p>
            <a:r>
              <a:rPr lang="en-ZA" dirty="0" smtClean="0"/>
              <a:t>Why did God get angry?</a:t>
            </a:r>
          </a:p>
          <a:p>
            <a:pPr algn="ctr"/>
            <a:r>
              <a:rPr lang="en-ZA" b="1" i="1" dirty="0" smtClean="0">
                <a:solidFill>
                  <a:srgbClr val="004821"/>
                </a:solidFill>
              </a:rPr>
              <a:t>Numbers 22:20 </a:t>
            </a:r>
            <a:r>
              <a:rPr lang="en-ZA" i="1" dirty="0" smtClean="0">
                <a:solidFill>
                  <a:srgbClr val="004821"/>
                </a:solidFill>
              </a:rPr>
              <a:t>And Elohim came to </a:t>
            </a:r>
            <a:r>
              <a:rPr lang="en-ZA" i="1" dirty="0" err="1" smtClean="0">
                <a:solidFill>
                  <a:srgbClr val="004821"/>
                </a:solidFill>
              </a:rPr>
              <a:t>Bilʽam</a:t>
            </a:r>
            <a:r>
              <a:rPr lang="en-ZA" i="1" dirty="0" smtClean="0">
                <a:solidFill>
                  <a:srgbClr val="004821"/>
                </a:solidFill>
              </a:rPr>
              <a:t> at night and said to him, “If the men come to call you, rise and go with them, but only the word which I speak to you that you do.”</a:t>
            </a:r>
          </a:p>
          <a:p>
            <a:pPr algn="ctr"/>
            <a:r>
              <a:rPr lang="en-ZA" b="1" i="1" dirty="0" smtClean="0">
                <a:solidFill>
                  <a:srgbClr val="004821"/>
                </a:solidFill>
              </a:rPr>
              <a:t>Numbers 22:20 NKJV  </a:t>
            </a:r>
            <a:r>
              <a:rPr lang="en-ZA" i="1" dirty="0" smtClean="0">
                <a:solidFill>
                  <a:srgbClr val="004821"/>
                </a:solidFill>
              </a:rPr>
              <a:t>And God came to Balaam at night and said to him, "If the men come to call you, rise and go with them; but only the word which I speak to you—that you shall do.“</a:t>
            </a:r>
          </a:p>
          <a:p>
            <a:pPr algn="ctr"/>
            <a:r>
              <a:rPr lang="en-ZA" b="1" i="1" dirty="0" smtClean="0">
                <a:solidFill>
                  <a:srgbClr val="004821"/>
                </a:solidFill>
              </a:rPr>
              <a:t>Numbers 22:21 CJB  </a:t>
            </a:r>
            <a:r>
              <a:rPr lang="en-ZA" i="1" dirty="0" smtClean="0">
                <a:solidFill>
                  <a:srgbClr val="004821"/>
                </a:solidFill>
              </a:rPr>
              <a:t>So </a:t>
            </a:r>
            <a:r>
              <a:rPr lang="en-ZA" i="1" dirty="0" err="1" smtClean="0">
                <a:solidFill>
                  <a:srgbClr val="004821"/>
                </a:solidFill>
              </a:rPr>
              <a:t>Bil`am</a:t>
            </a:r>
            <a:r>
              <a:rPr lang="en-ZA" i="1" dirty="0" smtClean="0">
                <a:solidFill>
                  <a:srgbClr val="004821"/>
                </a:solidFill>
              </a:rPr>
              <a:t> got up in the morning, saddled his donkey and went with the princes of </a:t>
            </a:r>
            <a:r>
              <a:rPr lang="en-ZA" i="1" dirty="0" err="1" smtClean="0">
                <a:solidFill>
                  <a:srgbClr val="004821"/>
                </a:solidFill>
              </a:rPr>
              <a:t>Mo'av</a:t>
            </a:r>
            <a:r>
              <a:rPr lang="en-ZA" i="1" dirty="0" smtClean="0">
                <a:solidFill>
                  <a:srgbClr val="004821"/>
                </a:solidFill>
              </a:rPr>
              <a:t>.</a:t>
            </a:r>
          </a:p>
          <a:p>
            <a:r>
              <a:rPr lang="en-ZA" dirty="0" smtClean="0"/>
              <a:t>God had already said he must not go, then God tested his true intentions for going. Only if the messengers asked for him in the morning was he allowed to go. But Balaam did not wait for them to ask he immediately got up ready thinking of the prize and not the test.  </a:t>
            </a:r>
          </a:p>
          <a:p>
            <a:endParaRPr lang="en-ZA" dirty="0" smtClean="0"/>
          </a:p>
          <a:p>
            <a:endParaRPr lang="en-ZA" dirty="0" smtClean="0"/>
          </a:p>
          <a:p>
            <a:endParaRPr lang="en-ZA" dirty="0" smtClean="0"/>
          </a:p>
          <a:p>
            <a:endParaRPr lang="en-ZA" dirty="0" smtClean="0"/>
          </a:p>
          <a:p>
            <a:endParaRPr lang="en-ZA"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PROTECTED BY A DONKEY</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the donkey saw the Messenger of </a:t>
            </a:r>
            <a:r>
              <a:rPr lang="he-IL" sz="2400" i="1" dirty="0" smtClean="0">
                <a:solidFill>
                  <a:srgbClr val="004821"/>
                </a:solidFill>
              </a:rPr>
              <a:t>יהוה</a:t>
            </a:r>
            <a:r>
              <a:rPr lang="en-ZA" sz="2400" i="1" dirty="0" smtClean="0">
                <a:solidFill>
                  <a:srgbClr val="004821"/>
                </a:solidFill>
              </a:rPr>
              <a:t> standing in the way with His drawn sword in His hand, and the donkey turned aside out of the way and went into the field. So </a:t>
            </a:r>
            <a:r>
              <a:rPr lang="en-ZA" sz="2400" i="1" dirty="0" err="1" smtClean="0">
                <a:solidFill>
                  <a:srgbClr val="004821"/>
                </a:solidFill>
              </a:rPr>
              <a:t>Bilʽam</a:t>
            </a:r>
            <a:r>
              <a:rPr lang="en-ZA" sz="2400" i="1" dirty="0" smtClean="0">
                <a:solidFill>
                  <a:srgbClr val="004821"/>
                </a:solidFill>
              </a:rPr>
              <a:t> beat the donkey to turn her back onto the way. Then the Messenger of </a:t>
            </a:r>
            <a:r>
              <a:rPr lang="he-IL" sz="2400" i="1" dirty="0" smtClean="0">
                <a:solidFill>
                  <a:srgbClr val="004821"/>
                </a:solidFill>
              </a:rPr>
              <a:t>יהוה</a:t>
            </a:r>
            <a:r>
              <a:rPr lang="en-ZA" sz="2400" i="1" dirty="0" smtClean="0">
                <a:solidFill>
                  <a:srgbClr val="004821"/>
                </a:solidFill>
              </a:rPr>
              <a:t> stood in a narrow passage between the vineyards, with a wall on this side and a wall on that side. And when the donkey saw the Messenger of </a:t>
            </a:r>
            <a:r>
              <a:rPr lang="he-IL" sz="2400" i="1" dirty="0" smtClean="0">
                <a:solidFill>
                  <a:srgbClr val="004821"/>
                </a:solidFill>
              </a:rPr>
              <a:t>יהוה</a:t>
            </a:r>
            <a:r>
              <a:rPr lang="en-ZA" sz="2400" i="1" dirty="0" smtClean="0">
                <a:solidFill>
                  <a:srgbClr val="004821"/>
                </a:solidFill>
              </a:rPr>
              <a:t>, she pushed herself against the wall and crushed </a:t>
            </a:r>
            <a:r>
              <a:rPr lang="en-ZA" sz="2400" i="1" dirty="0" err="1" smtClean="0">
                <a:solidFill>
                  <a:srgbClr val="004821"/>
                </a:solidFill>
              </a:rPr>
              <a:t>Bilʽam’s</a:t>
            </a:r>
            <a:r>
              <a:rPr lang="en-ZA" sz="2400" i="1" dirty="0" smtClean="0">
                <a:solidFill>
                  <a:srgbClr val="004821"/>
                </a:solidFill>
              </a:rPr>
              <a:t> foot against the wall, so he beat her again. And the Messenger of </a:t>
            </a:r>
            <a:r>
              <a:rPr lang="he-IL" sz="2400" i="1" dirty="0" smtClean="0">
                <a:solidFill>
                  <a:srgbClr val="004821"/>
                </a:solidFill>
              </a:rPr>
              <a:t>יהוה</a:t>
            </a:r>
            <a:r>
              <a:rPr lang="en-ZA" sz="2400" i="1" dirty="0" smtClean="0">
                <a:solidFill>
                  <a:srgbClr val="004821"/>
                </a:solidFill>
              </a:rPr>
              <a:t> went further, and stood in a narrow place where there was no way to turn aside, right or left. And when the donkey saw the Messenger of </a:t>
            </a:r>
            <a:r>
              <a:rPr lang="he-IL" sz="2400" i="1" dirty="0" smtClean="0">
                <a:solidFill>
                  <a:srgbClr val="004821"/>
                </a:solidFill>
              </a:rPr>
              <a:t>יהוה</a:t>
            </a:r>
            <a:r>
              <a:rPr lang="en-ZA" sz="2400" i="1" dirty="0" smtClean="0">
                <a:solidFill>
                  <a:srgbClr val="004821"/>
                </a:solidFill>
              </a:rPr>
              <a:t>, she lay down under </a:t>
            </a:r>
            <a:r>
              <a:rPr lang="en-ZA" sz="2400" i="1" dirty="0" err="1" smtClean="0">
                <a:solidFill>
                  <a:srgbClr val="004821"/>
                </a:solidFill>
              </a:rPr>
              <a:t>Bilʽam</a:t>
            </a:r>
            <a:r>
              <a:rPr lang="en-ZA" sz="2400" i="1" dirty="0" smtClean="0">
                <a:solidFill>
                  <a:srgbClr val="004821"/>
                </a:solidFill>
              </a:rPr>
              <a:t>. So </a:t>
            </a:r>
            <a:r>
              <a:rPr lang="en-ZA" sz="2400" i="1" dirty="0" err="1" smtClean="0">
                <a:solidFill>
                  <a:srgbClr val="004821"/>
                </a:solidFill>
              </a:rPr>
              <a:t>Bilʽam’s</a:t>
            </a:r>
            <a:r>
              <a:rPr lang="en-ZA" sz="2400" i="1" dirty="0" smtClean="0">
                <a:solidFill>
                  <a:srgbClr val="004821"/>
                </a:solidFill>
              </a:rPr>
              <a:t> displeasure burned, and he beat the donkey with his staff. Then </a:t>
            </a:r>
            <a:r>
              <a:rPr lang="he-IL" sz="2400" i="1" dirty="0" smtClean="0">
                <a:solidFill>
                  <a:srgbClr val="004821"/>
                </a:solidFill>
              </a:rPr>
              <a:t>יהוה</a:t>
            </a:r>
            <a:r>
              <a:rPr lang="en-ZA" sz="2400" i="1" dirty="0" smtClean="0">
                <a:solidFill>
                  <a:srgbClr val="004821"/>
                </a:solidFill>
              </a:rPr>
              <a:t> opened the mouth of the donkey, and she said to </a:t>
            </a:r>
            <a:r>
              <a:rPr lang="en-ZA" sz="2400" i="1" dirty="0" err="1" smtClean="0">
                <a:solidFill>
                  <a:srgbClr val="004821"/>
                </a:solidFill>
              </a:rPr>
              <a:t>Bilʽam</a:t>
            </a:r>
            <a:r>
              <a:rPr lang="en-ZA" sz="2400" i="1" dirty="0" smtClean="0">
                <a:solidFill>
                  <a:srgbClr val="004821"/>
                </a:solidFill>
              </a:rPr>
              <a:t>, “What have I done to you, that you have beaten me these three times?” And </a:t>
            </a:r>
            <a:r>
              <a:rPr lang="en-ZA" sz="2400" i="1" dirty="0" err="1" smtClean="0">
                <a:solidFill>
                  <a:srgbClr val="004821"/>
                </a:solidFill>
              </a:rPr>
              <a:t>Bilʽam</a:t>
            </a:r>
            <a:r>
              <a:rPr lang="en-ZA" sz="2400" i="1" dirty="0" smtClean="0">
                <a:solidFill>
                  <a:srgbClr val="004821"/>
                </a:solidFill>
              </a:rPr>
              <a:t> said to the donkey, “Because you have mocked me. I wish there were a sword in my hand, for I would have killed you by now!” And the donkey said to </a:t>
            </a:r>
            <a:r>
              <a:rPr lang="en-ZA" sz="2400" i="1" dirty="0" err="1" smtClean="0">
                <a:solidFill>
                  <a:srgbClr val="004821"/>
                </a:solidFill>
              </a:rPr>
              <a:t>Bilʽam</a:t>
            </a:r>
            <a:r>
              <a:rPr lang="en-ZA" sz="2400" i="1" dirty="0" smtClean="0">
                <a:solidFill>
                  <a:srgbClr val="004821"/>
                </a:solidFill>
              </a:rPr>
              <a:t>, “Am I not your donkey on which you have ridden, ever since I became yours, to this day? Was I ever known to do so to you?” And he said, “No.” </a:t>
            </a:r>
            <a:r>
              <a:rPr lang="en-US" sz="2400" b="1" i="1" dirty="0" smtClean="0">
                <a:solidFill>
                  <a:srgbClr val="004821"/>
                </a:solidFill>
              </a:rPr>
              <a:t>(Numbers 22:23-30)</a:t>
            </a:r>
          </a:p>
          <a:p>
            <a:endParaRPr lang="en-US" dirty="0" smtClean="0"/>
          </a:p>
          <a:p>
            <a:endParaRPr lang="en-ZA" dirty="0" smtClean="0"/>
          </a:p>
          <a:p>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BALAAM</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gn="ctr">
              <a:lnSpc>
                <a:spcPts val="2600"/>
              </a:lnSpc>
            </a:pPr>
            <a:r>
              <a:rPr lang="en-ZA" sz="8800" i="1" dirty="0" smtClean="0">
                <a:solidFill>
                  <a:srgbClr val="004821"/>
                </a:solidFill>
              </a:rPr>
              <a:t>“Many shall say to Me in that day, ‘Master, Master, have we not prophesied in Your Name, </a:t>
            </a:r>
            <a:r>
              <a:rPr lang="en-ZA" sz="8800" b="1" i="1" dirty="0" smtClean="0">
                <a:solidFill>
                  <a:srgbClr val="004821"/>
                </a:solidFill>
              </a:rPr>
              <a:t>..(Matthew 7:22)</a:t>
            </a:r>
          </a:p>
          <a:p>
            <a:pPr>
              <a:lnSpc>
                <a:spcPts val="2600"/>
              </a:lnSpc>
            </a:pPr>
            <a:r>
              <a:rPr lang="en-ZA" sz="8800" b="0" dirty="0" smtClean="0"/>
              <a:t>Balaam was a soothsayer or diviner (one who foretells or predicts events, Josh 13:22). </a:t>
            </a:r>
            <a:r>
              <a:rPr lang="en-ZA" sz="8800" b="0" i="1" dirty="0" smtClean="0"/>
              <a:t>The </a:t>
            </a:r>
            <a:r>
              <a:rPr lang="en-ZA" sz="8800" b="0" i="1" dirty="0" err="1" smtClean="0"/>
              <a:t>ArtScroll</a:t>
            </a:r>
            <a:r>
              <a:rPr lang="en-ZA" sz="8800" b="0" i="1" dirty="0" smtClean="0"/>
              <a:t> Stone Edition Chumash</a:t>
            </a:r>
            <a:r>
              <a:rPr lang="en-ZA" sz="8800" b="0" dirty="0" smtClean="0"/>
              <a:t> says that Balaam was a sorcerer, necromancer or wizard (one who consults evil spirits) and that the sublime prophecies he uttered over Israel were but temporary aberrations that </a:t>
            </a:r>
            <a:r>
              <a:rPr lang="he-IL" sz="8800" dirty="0" smtClean="0"/>
              <a:t>יהוה</a:t>
            </a:r>
            <a:r>
              <a:rPr lang="en-ZA" sz="8800" b="0" dirty="0" smtClean="0"/>
              <a:t> granted him for the honour of Israel (Ibid., p. 863). These prophecies also served to glorify </a:t>
            </a:r>
            <a:r>
              <a:rPr lang="he-IL" sz="8800" dirty="0" smtClean="0"/>
              <a:t>יהוה</a:t>
            </a:r>
            <a:r>
              <a:rPr lang="en-ZA" sz="8800" b="0" dirty="0" smtClean="0"/>
              <a:t> in the eyes of the nations. </a:t>
            </a:r>
          </a:p>
          <a:p>
            <a:pPr>
              <a:lnSpc>
                <a:spcPts val="2600"/>
              </a:lnSpc>
            </a:pPr>
            <a:r>
              <a:rPr lang="en-ZA" sz="8800" b="0" dirty="0" smtClean="0"/>
              <a:t>There are many comic aspects to the story of Balaam, </a:t>
            </a:r>
            <a:r>
              <a:rPr lang="he-IL" sz="8800" dirty="0" smtClean="0"/>
              <a:t>יהוה</a:t>
            </a:r>
            <a:r>
              <a:rPr lang="en-ZA" sz="8800" b="0" dirty="0" smtClean="0"/>
              <a:t> actually mocks this famous, renowned “</a:t>
            </a:r>
            <a:r>
              <a:rPr lang="en-ZA" sz="8800" b="0" i="1" dirty="0" smtClean="0"/>
              <a:t>prophet</a:t>
            </a:r>
            <a:r>
              <a:rPr lang="en-ZA" sz="8800" b="0" dirty="0" smtClean="0"/>
              <a:t>” of the nations and “</a:t>
            </a:r>
            <a:r>
              <a:rPr lang="en-ZA" sz="8800" b="0" i="1" dirty="0" smtClean="0"/>
              <a:t>prophet</a:t>
            </a:r>
            <a:r>
              <a:rPr lang="en-ZA" sz="8800" b="0" dirty="0" smtClean="0"/>
              <a:t>” to kings by speaking to him through his ass. This “</a:t>
            </a:r>
            <a:r>
              <a:rPr lang="en-ZA" sz="8800" b="0" i="1" dirty="0" smtClean="0"/>
              <a:t>prophet/seer</a:t>
            </a:r>
            <a:r>
              <a:rPr lang="en-ZA" sz="8800" b="0" dirty="0" smtClean="0"/>
              <a:t>” could not even </a:t>
            </a:r>
            <a:r>
              <a:rPr lang="en-ZA" sz="8800" b="0" i="1" dirty="0" smtClean="0"/>
              <a:t>see </a:t>
            </a:r>
            <a:r>
              <a:rPr lang="en-ZA" sz="8800" b="0" dirty="0" smtClean="0"/>
              <a:t>the angel until </a:t>
            </a:r>
            <a:r>
              <a:rPr lang="he-IL" sz="8800" dirty="0" smtClean="0"/>
              <a:t>יהוה</a:t>
            </a:r>
            <a:r>
              <a:rPr lang="en-ZA" sz="8800" b="0" dirty="0" smtClean="0"/>
              <a:t> opened his eyes. </a:t>
            </a:r>
            <a:r>
              <a:rPr lang="he-IL" sz="8800" dirty="0" smtClean="0"/>
              <a:t>יהוה</a:t>
            </a:r>
            <a:r>
              <a:rPr lang="en-ZA" sz="8800" b="0" dirty="0" smtClean="0"/>
              <a:t> is always in control and he let Balaam know it in a most curious, humbling and demonstrative way.</a:t>
            </a:r>
          </a:p>
          <a:p>
            <a:pPr algn="just"/>
            <a:endParaRPr lang="en-ZA" b="0" dirty="0" smtClean="0"/>
          </a:p>
          <a:p>
            <a:endParaRPr lang="en-ZA" b="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LOOKING FOR RIGHT RULING</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Then the Messenger of </a:t>
            </a:r>
            <a:r>
              <a:rPr lang="he-IL" i="1" dirty="0" smtClean="0">
                <a:solidFill>
                  <a:srgbClr val="004821"/>
                </a:solidFill>
              </a:rPr>
              <a:t>יהוה</a:t>
            </a:r>
            <a:r>
              <a:rPr lang="en-ZA" i="1" dirty="0" smtClean="0">
                <a:solidFill>
                  <a:srgbClr val="004821"/>
                </a:solidFill>
              </a:rPr>
              <a:t> stood in a narrow passage between the vineyards, with a wall on this side and a wall on that side. </a:t>
            </a:r>
            <a:r>
              <a:rPr lang="en-US" b="1" i="1" dirty="0" smtClean="0">
                <a:solidFill>
                  <a:srgbClr val="004821"/>
                </a:solidFill>
              </a:rPr>
              <a:t>(Numbers 22:24)</a:t>
            </a:r>
          </a:p>
          <a:p>
            <a:r>
              <a:rPr lang="en-ZA" dirty="0" smtClean="0"/>
              <a:t>This verse indicates that they are standing on a </a:t>
            </a:r>
            <a:r>
              <a:rPr lang="en-ZA" i="1" dirty="0" smtClean="0"/>
              <a:t>“narrow path between two vineyards.”</a:t>
            </a:r>
            <a:r>
              <a:rPr lang="en-ZA" dirty="0" smtClean="0"/>
              <a:t> This is a rather interesting detail because in this desert area there are no vineyards. For this reason we can assume that the Almighty wants you to take a good look at this detail. In Isaiah 5, </a:t>
            </a:r>
            <a:r>
              <a:rPr lang="he-IL" sz="2400" dirty="0" smtClean="0"/>
              <a:t>יהוה </a:t>
            </a:r>
            <a:r>
              <a:rPr lang="en-ZA" dirty="0" smtClean="0"/>
              <a:t> tells us who the vineyard is:</a:t>
            </a:r>
          </a:p>
          <a:p>
            <a:pPr algn="ctr"/>
            <a:r>
              <a:rPr lang="en-ZA" i="1" dirty="0" smtClean="0">
                <a:solidFill>
                  <a:srgbClr val="004821"/>
                </a:solidFill>
              </a:rPr>
              <a:t>For the vineyard of </a:t>
            </a:r>
            <a:r>
              <a:rPr lang="he-IL" i="1" dirty="0" smtClean="0">
                <a:solidFill>
                  <a:srgbClr val="004821"/>
                </a:solidFill>
              </a:rPr>
              <a:t>יהוה</a:t>
            </a:r>
            <a:r>
              <a:rPr lang="en-ZA" i="1" dirty="0" smtClean="0">
                <a:solidFill>
                  <a:srgbClr val="004821"/>
                </a:solidFill>
              </a:rPr>
              <a:t> of hosts is the house of </a:t>
            </a:r>
            <a:r>
              <a:rPr lang="en-ZA" i="1" dirty="0" err="1" smtClean="0">
                <a:solidFill>
                  <a:srgbClr val="004821"/>
                </a:solidFill>
              </a:rPr>
              <a:t>Yisra’ĕl</a:t>
            </a:r>
            <a:r>
              <a:rPr lang="en-ZA" i="1" dirty="0" smtClean="0">
                <a:solidFill>
                  <a:srgbClr val="004821"/>
                </a:solidFill>
              </a:rPr>
              <a:t>, and the man of </a:t>
            </a:r>
            <a:r>
              <a:rPr lang="en-ZA" i="1" dirty="0" err="1" smtClean="0">
                <a:solidFill>
                  <a:srgbClr val="004821"/>
                </a:solidFill>
              </a:rPr>
              <a:t>Yehuḏah</a:t>
            </a:r>
            <a:r>
              <a:rPr lang="en-ZA" i="1" dirty="0" smtClean="0">
                <a:solidFill>
                  <a:srgbClr val="004821"/>
                </a:solidFill>
              </a:rPr>
              <a:t> is His pleasant plant. He looked for right-ruling, but see, oppression; for righteousness, but see, weeping. </a:t>
            </a:r>
            <a:r>
              <a:rPr lang="en-US" b="1" i="1" dirty="0" smtClean="0">
                <a:solidFill>
                  <a:srgbClr val="004821"/>
                </a:solidFill>
              </a:rPr>
              <a:t>(Isaiah 5:7)</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FOR US</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smtClean="0">
                <a:solidFill>
                  <a:srgbClr val="004821"/>
                </a:solidFill>
              </a:rPr>
              <a:t>Then </a:t>
            </a:r>
            <a:r>
              <a:rPr lang="he-IL" sz="8800" i="1" dirty="0" smtClean="0">
                <a:solidFill>
                  <a:srgbClr val="004821"/>
                </a:solidFill>
              </a:rPr>
              <a:t>יהוה</a:t>
            </a:r>
            <a:r>
              <a:rPr lang="en-ZA" sz="8800" i="1" dirty="0" smtClean="0">
                <a:solidFill>
                  <a:srgbClr val="004821"/>
                </a:solidFill>
              </a:rPr>
              <a:t> opened the mouth of the donkey, and she said to </a:t>
            </a:r>
            <a:r>
              <a:rPr lang="en-ZA" sz="8800" i="1" dirty="0" err="1" smtClean="0">
                <a:solidFill>
                  <a:srgbClr val="004821"/>
                </a:solidFill>
              </a:rPr>
              <a:t>Bilʽam</a:t>
            </a:r>
            <a:r>
              <a:rPr lang="en-ZA" sz="8800" i="1" dirty="0" smtClean="0">
                <a:solidFill>
                  <a:srgbClr val="004821"/>
                </a:solidFill>
              </a:rPr>
              <a:t>, “What have I done to you, that you have beaten me these three times?” </a:t>
            </a:r>
            <a:r>
              <a:rPr lang="en-US" sz="8800" b="1" i="1" dirty="0" smtClean="0">
                <a:solidFill>
                  <a:srgbClr val="004821"/>
                </a:solidFill>
              </a:rPr>
              <a:t>(Numbers 22:28)</a:t>
            </a:r>
          </a:p>
          <a:p>
            <a:r>
              <a:rPr lang="en-ZA" sz="8800" dirty="0" smtClean="0"/>
              <a:t>Many of the sages look at this story as a parable…not so different than the stories that </a:t>
            </a:r>
            <a:r>
              <a:rPr lang="he-IL" sz="8800" dirty="0" smtClean="0"/>
              <a:t>יהושע</a:t>
            </a:r>
            <a:r>
              <a:rPr lang="en-ZA" sz="8800" dirty="0" smtClean="0"/>
              <a:t> told. If so, then there has to be some symbolism and a point to be made. In 2 Peter, Balaam's example is used as a means to illustrate the destructive influence of insincere teachers:</a:t>
            </a:r>
          </a:p>
          <a:p>
            <a:pPr algn="ctr"/>
            <a:r>
              <a:rPr lang="en-ZA" sz="8800" i="1" dirty="0" smtClean="0">
                <a:solidFill>
                  <a:srgbClr val="004821"/>
                </a:solidFill>
              </a:rPr>
              <a:t>having eyes filled with an adulteress, and unable to cease from sin, enticing unstable beings, having a heart trained in greed, children of a curse, having left the right way they went astray, having followed the way of </a:t>
            </a:r>
            <a:r>
              <a:rPr lang="en-ZA" sz="8800" i="1" dirty="0" err="1" smtClean="0">
                <a:solidFill>
                  <a:srgbClr val="004821"/>
                </a:solidFill>
              </a:rPr>
              <a:t>Bilʽam</a:t>
            </a:r>
            <a:r>
              <a:rPr lang="en-ZA" sz="8800" i="1" dirty="0" smtClean="0">
                <a:solidFill>
                  <a:srgbClr val="004821"/>
                </a:solidFill>
              </a:rPr>
              <a:t> the son of </a:t>
            </a:r>
            <a:r>
              <a:rPr lang="en-ZA" sz="8800" i="1" dirty="0" err="1" smtClean="0">
                <a:solidFill>
                  <a:srgbClr val="004821"/>
                </a:solidFill>
              </a:rPr>
              <a:t>Beʽor</a:t>
            </a:r>
            <a:r>
              <a:rPr lang="en-ZA" sz="8800" i="1" dirty="0" smtClean="0">
                <a:solidFill>
                  <a:srgbClr val="004821"/>
                </a:solidFill>
              </a:rPr>
              <a:t>, who loved the wages of unrighteousness, </a:t>
            </a:r>
            <a:r>
              <a:rPr lang="en-ZA" sz="8800" b="1" i="1" dirty="0" smtClean="0">
                <a:solidFill>
                  <a:srgbClr val="004821"/>
                </a:solidFill>
              </a:rPr>
              <a:t>(2 Peter 2:14-15) </a:t>
            </a:r>
          </a:p>
          <a:p>
            <a:r>
              <a:rPr lang="en-ZA" sz="8800" dirty="0" smtClean="0"/>
              <a:t>What is Balaam be a picture of?</a:t>
            </a:r>
            <a:r>
              <a:rPr lang="en-ZA" sz="8800" b="1" dirty="0" smtClean="0"/>
              <a:t> </a:t>
            </a:r>
            <a:r>
              <a:rPr lang="en-ZA" sz="8800" dirty="0" smtClean="0"/>
              <a:t>Balaam knew </a:t>
            </a:r>
            <a:r>
              <a:rPr lang="he-IL" sz="8800" dirty="0" smtClean="0"/>
              <a:t>יהוה</a:t>
            </a:r>
            <a:r>
              <a:rPr lang="en-ZA" sz="8800" dirty="0" smtClean="0"/>
              <a:t>, he was involved with pagan ways and he was caught up in what the world had to offer. He didn’t understand the eternal promises given to Israel. He thought the Almighty could </a:t>
            </a:r>
            <a:r>
              <a:rPr lang="en-ZA" sz="8800" i="1" dirty="0" smtClean="0"/>
              <a:t>“change” </a:t>
            </a:r>
            <a:r>
              <a:rPr lang="en-ZA" sz="8800" dirty="0" smtClean="0"/>
              <a:t>and forsake His chosen people. Example: The church system sees itself as having replaced Israel, is caught up with wealth, and has mixed in paganism with </a:t>
            </a:r>
            <a:r>
              <a:rPr lang="he-IL" sz="8800" dirty="0" smtClean="0"/>
              <a:t>יהוה</a:t>
            </a:r>
            <a:r>
              <a:rPr lang="en-ZA" sz="8800" dirty="0" smtClean="0"/>
              <a:t>’s ways.</a:t>
            </a:r>
            <a:endParaRPr lang="en-ZA" sz="8800"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DONKEY</a:t>
            </a:r>
            <a:endParaRPr lang="en-ZA" dirty="0"/>
          </a:p>
        </p:txBody>
      </p:sp>
      <p:sp>
        <p:nvSpPr>
          <p:cNvPr id="3" name="Content Placeholder 2"/>
          <p:cNvSpPr>
            <a:spLocks noGrp="1"/>
          </p:cNvSpPr>
          <p:nvPr>
            <p:ph idx="1"/>
          </p:nvPr>
        </p:nvSpPr>
        <p:spPr/>
        <p:txBody>
          <a:bodyPr>
            <a:normAutofit/>
          </a:bodyPr>
          <a:lstStyle/>
          <a:p>
            <a:r>
              <a:rPr lang="en-ZA" dirty="0" smtClean="0"/>
              <a:t>Balaam rides on a donkey and ends up beating her. The Hebrew word for donkey is </a:t>
            </a:r>
            <a:r>
              <a:rPr lang="en-ZA" dirty="0" err="1" smtClean="0"/>
              <a:t>aton</a:t>
            </a:r>
            <a:r>
              <a:rPr lang="en-ZA" dirty="0" smtClean="0"/>
              <a:t> (</a:t>
            </a:r>
            <a:r>
              <a:rPr lang="he-IL" dirty="0" smtClean="0"/>
              <a:t>האתון</a:t>
            </a:r>
            <a:r>
              <a:rPr lang="en-ZA" baseline="30000" dirty="0" smtClean="0"/>
              <a:t>H860</a:t>
            </a:r>
            <a:r>
              <a:rPr lang="en-ZA" dirty="0" smtClean="0"/>
              <a:t>) Technically, a female donkey. The etymology of the root of this word means “</a:t>
            </a:r>
            <a:r>
              <a:rPr lang="en-ZA" i="1" dirty="0" smtClean="0"/>
              <a:t>to be reliable and strong.” </a:t>
            </a:r>
            <a:r>
              <a:rPr lang="en-ZA" dirty="0" smtClean="0"/>
              <a:t>It is also associated with being </a:t>
            </a:r>
            <a:r>
              <a:rPr lang="en-ZA" i="1" dirty="0" smtClean="0"/>
              <a:t>“ancient.” </a:t>
            </a:r>
            <a:r>
              <a:rPr lang="en-ZA" dirty="0" smtClean="0"/>
              <a:t>Donkey in prophecy: </a:t>
            </a:r>
          </a:p>
          <a:p>
            <a:pPr algn="ctr"/>
            <a:r>
              <a:rPr lang="en-ZA" i="1" dirty="0" smtClean="0">
                <a:solidFill>
                  <a:srgbClr val="004821"/>
                </a:solidFill>
              </a:rPr>
              <a:t>“Binding his donkey </a:t>
            </a:r>
            <a:r>
              <a:rPr lang="en-ZA" i="1" dirty="0" smtClean="0">
                <a:solidFill>
                  <a:srgbClr val="C00000"/>
                </a:solidFill>
              </a:rPr>
              <a:t>(male donkey) </a:t>
            </a:r>
            <a:r>
              <a:rPr lang="en-ZA" i="1" dirty="0" smtClean="0">
                <a:solidFill>
                  <a:srgbClr val="004821"/>
                </a:solidFill>
              </a:rPr>
              <a:t>to the vine, and his donkey’s </a:t>
            </a:r>
            <a:r>
              <a:rPr lang="en-ZA" i="1" dirty="0" smtClean="0">
                <a:solidFill>
                  <a:srgbClr val="C00000"/>
                </a:solidFill>
              </a:rPr>
              <a:t>(</a:t>
            </a:r>
            <a:r>
              <a:rPr lang="en-ZA" i="1" dirty="0" err="1" smtClean="0">
                <a:solidFill>
                  <a:srgbClr val="C00000"/>
                </a:solidFill>
              </a:rPr>
              <a:t>aton</a:t>
            </a:r>
            <a:r>
              <a:rPr lang="en-ZA" i="1" dirty="0" smtClean="0">
                <a:solidFill>
                  <a:srgbClr val="C00000"/>
                </a:solidFill>
              </a:rPr>
              <a:t>) </a:t>
            </a:r>
            <a:r>
              <a:rPr lang="en-ZA" i="1" dirty="0" smtClean="0">
                <a:solidFill>
                  <a:srgbClr val="004821"/>
                </a:solidFill>
              </a:rPr>
              <a:t>colt </a:t>
            </a:r>
            <a:r>
              <a:rPr lang="en-ZA" i="1" dirty="0" smtClean="0">
                <a:solidFill>
                  <a:srgbClr val="C00000"/>
                </a:solidFill>
              </a:rPr>
              <a:t>(word for son) </a:t>
            </a:r>
            <a:r>
              <a:rPr lang="en-ZA" i="1" dirty="0" smtClean="0">
                <a:solidFill>
                  <a:srgbClr val="004821"/>
                </a:solidFill>
              </a:rPr>
              <a:t>to the choice vine, he washed his garments in wine, and his robes in the blood of grapes. </a:t>
            </a:r>
            <a:r>
              <a:rPr lang="en-ZA" b="1" i="1" dirty="0" smtClean="0">
                <a:solidFill>
                  <a:srgbClr val="004821"/>
                </a:solidFill>
              </a:rPr>
              <a:t>(Genesis 49:11)</a:t>
            </a:r>
          </a:p>
          <a:p>
            <a:pPr algn="ctr"/>
            <a:r>
              <a:rPr lang="en-ZA" i="1" dirty="0" smtClean="0">
                <a:solidFill>
                  <a:srgbClr val="004821"/>
                </a:solidFill>
              </a:rPr>
              <a:t>“Rejoice greatly, O daughter of </a:t>
            </a:r>
            <a:r>
              <a:rPr lang="en-ZA" i="1" dirty="0" err="1" smtClean="0">
                <a:solidFill>
                  <a:srgbClr val="004821"/>
                </a:solidFill>
              </a:rPr>
              <a:t>Tsiyon</a:t>
            </a:r>
            <a:r>
              <a:rPr lang="en-ZA" i="1" dirty="0" smtClean="0">
                <a:solidFill>
                  <a:srgbClr val="004821"/>
                </a:solidFill>
              </a:rPr>
              <a:t>! Shout, O daughter of </a:t>
            </a:r>
            <a:r>
              <a:rPr lang="en-ZA" i="1" dirty="0" err="1" smtClean="0">
                <a:solidFill>
                  <a:srgbClr val="004821"/>
                </a:solidFill>
              </a:rPr>
              <a:t>Yerushalayim</a:t>
            </a:r>
            <a:r>
              <a:rPr lang="en-ZA" i="1" dirty="0" smtClean="0">
                <a:solidFill>
                  <a:srgbClr val="004821"/>
                </a:solidFill>
              </a:rPr>
              <a:t>! See, your Sovereign is coming to you, He is righteous and endowed with deliverance, humble and riding on a donkey </a:t>
            </a:r>
            <a:r>
              <a:rPr lang="en-ZA" i="1" dirty="0" smtClean="0">
                <a:solidFill>
                  <a:srgbClr val="C00000"/>
                </a:solidFill>
              </a:rPr>
              <a:t>(male</a:t>
            </a:r>
            <a:r>
              <a:rPr lang="en-ZA" i="1" dirty="0" smtClean="0">
                <a:solidFill>
                  <a:srgbClr val="004821"/>
                </a:solidFill>
              </a:rPr>
              <a:t>), a colt </a:t>
            </a:r>
            <a:r>
              <a:rPr lang="en-ZA" i="1" dirty="0" smtClean="0">
                <a:solidFill>
                  <a:srgbClr val="C00000"/>
                </a:solidFill>
              </a:rPr>
              <a:t>(male), </a:t>
            </a:r>
            <a:r>
              <a:rPr lang="en-ZA" i="1" dirty="0" smtClean="0">
                <a:solidFill>
                  <a:srgbClr val="004821"/>
                </a:solidFill>
              </a:rPr>
              <a:t>the foal </a:t>
            </a:r>
            <a:r>
              <a:rPr lang="en-ZA" i="1" dirty="0" smtClean="0">
                <a:solidFill>
                  <a:srgbClr val="C00000"/>
                </a:solidFill>
              </a:rPr>
              <a:t>(son) </a:t>
            </a:r>
            <a:r>
              <a:rPr lang="en-ZA" i="1" dirty="0" smtClean="0">
                <a:solidFill>
                  <a:srgbClr val="004821"/>
                </a:solidFill>
              </a:rPr>
              <a:t>of a donkey </a:t>
            </a:r>
            <a:r>
              <a:rPr lang="en-ZA" i="1" dirty="0" smtClean="0">
                <a:solidFill>
                  <a:srgbClr val="C00000"/>
                </a:solidFill>
              </a:rPr>
              <a:t>(female)</a:t>
            </a:r>
            <a:r>
              <a:rPr lang="en-ZA" i="1" dirty="0" smtClean="0">
                <a:solidFill>
                  <a:srgbClr val="004821"/>
                </a:solidFill>
              </a:rPr>
              <a:t> </a:t>
            </a:r>
            <a:r>
              <a:rPr lang="en-ZA" b="1" i="1" dirty="0" smtClean="0">
                <a:solidFill>
                  <a:srgbClr val="004821"/>
                </a:solidFill>
              </a:rPr>
              <a:t>(Zechariah 9:9)</a:t>
            </a:r>
          </a:p>
          <a:p>
            <a:pPr algn="ctr"/>
            <a:endParaRPr lang="en-ZA" b="1" i="1" dirty="0" smtClean="0">
              <a:solidFill>
                <a:srgbClr val="004821"/>
              </a:solidFill>
            </a:endParaRP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DONKEY - </a:t>
            </a:r>
            <a:r>
              <a:rPr lang="he-IL" dirty="0" smtClean="0"/>
              <a:t>אתון</a:t>
            </a:r>
            <a:r>
              <a:rPr lang="en-ZA" dirty="0" smtClean="0"/>
              <a:t>  </a:t>
            </a:r>
            <a:endParaRPr lang="en-ZA" dirty="0"/>
          </a:p>
        </p:txBody>
      </p:sp>
      <p:sp>
        <p:nvSpPr>
          <p:cNvPr id="3" name="Content Placeholder 2"/>
          <p:cNvSpPr>
            <a:spLocks noGrp="1"/>
          </p:cNvSpPr>
          <p:nvPr>
            <p:ph idx="1"/>
          </p:nvPr>
        </p:nvSpPr>
        <p:spPr/>
        <p:txBody>
          <a:bodyPr>
            <a:normAutofit/>
          </a:bodyPr>
          <a:lstStyle/>
          <a:p>
            <a:r>
              <a:rPr lang="en-ZA" dirty="0" smtClean="0"/>
              <a:t>The Hebrew word for donkey (</a:t>
            </a:r>
            <a:r>
              <a:rPr lang="he-IL" dirty="0" smtClean="0"/>
              <a:t>אתון</a:t>
            </a:r>
            <a:r>
              <a:rPr lang="en-ZA" baseline="30000" dirty="0" smtClean="0"/>
              <a:t>H860</a:t>
            </a:r>
            <a:r>
              <a:rPr lang="en-ZA" dirty="0" smtClean="0"/>
              <a:t>) reading from right to left we notice that the first two letters are the </a:t>
            </a:r>
            <a:r>
              <a:rPr lang="he-IL" dirty="0" smtClean="0"/>
              <a:t>א</a:t>
            </a:r>
            <a:r>
              <a:rPr lang="en-ZA" dirty="0" smtClean="0"/>
              <a:t> and the</a:t>
            </a:r>
            <a:r>
              <a:rPr lang="he-IL" dirty="0" smtClean="0"/>
              <a:t>ת </a:t>
            </a:r>
            <a:r>
              <a:rPr lang="en-ZA" dirty="0" smtClean="0"/>
              <a:t> . That is, the first and the last letters of the Hebrew alphabet. We know that </a:t>
            </a:r>
            <a:r>
              <a:rPr lang="he-IL" dirty="0" smtClean="0"/>
              <a:t>יהושע</a:t>
            </a:r>
            <a:r>
              <a:rPr lang="en-ZA" dirty="0" smtClean="0"/>
              <a:t> used these letters to point to Himself (</a:t>
            </a:r>
            <a:r>
              <a:rPr lang="he-IL" dirty="0" smtClean="0"/>
              <a:t>יהושע</a:t>
            </a:r>
            <a:r>
              <a:rPr lang="en-ZA" dirty="0" smtClean="0"/>
              <a:t> would have spoken Hebrew):</a:t>
            </a:r>
          </a:p>
          <a:p>
            <a:pPr algn="ctr"/>
            <a:r>
              <a:rPr lang="en-ZA" i="1" dirty="0" smtClean="0">
                <a:solidFill>
                  <a:srgbClr val="004821"/>
                </a:solidFill>
              </a:rPr>
              <a:t>“I am the ‘Aleph’ and the ‘Taw’, the Beginning and the End, the First and the Last. </a:t>
            </a:r>
            <a:r>
              <a:rPr lang="en-ZA" b="1" i="1" dirty="0" smtClean="0">
                <a:solidFill>
                  <a:srgbClr val="004821"/>
                </a:solidFill>
              </a:rPr>
              <a:t>(Revelation 22:13) </a:t>
            </a:r>
          </a:p>
          <a:p>
            <a:r>
              <a:rPr lang="en-ZA" dirty="0" smtClean="0"/>
              <a:t>We still have two letters left. The </a:t>
            </a:r>
            <a:r>
              <a:rPr lang="en-ZA" dirty="0" err="1" smtClean="0"/>
              <a:t>vav</a:t>
            </a:r>
            <a:r>
              <a:rPr lang="en-ZA" dirty="0" smtClean="0"/>
              <a:t> (</a:t>
            </a:r>
            <a:r>
              <a:rPr lang="he-IL" dirty="0" smtClean="0"/>
              <a:t>ו</a:t>
            </a:r>
            <a:r>
              <a:rPr lang="en-ZA" dirty="0" smtClean="0"/>
              <a:t>) is a picture of a nail, and the nun (</a:t>
            </a:r>
            <a:r>
              <a:rPr lang="he-IL" dirty="0" smtClean="0"/>
              <a:t>ן</a:t>
            </a:r>
            <a:r>
              <a:rPr lang="en-ZA" dirty="0" smtClean="0"/>
              <a:t>)  is a picture of a seed, or an offspring, or a son. With all these pictures in just the letters you can see that the donkey is very connected to the Messiah. In John 1:14, we are told that the Word of Elohim was made flesh. Let’s consider that the female donkey symbolizes the Word of Elohim or the Torah. </a:t>
            </a:r>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ANGEL OF </a:t>
            </a:r>
            <a:r>
              <a:rPr lang="he-IL" dirty="0" smtClean="0"/>
              <a:t>יהוה</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t>Now on to the Angel of </a:t>
            </a:r>
            <a:r>
              <a:rPr lang="he-IL" sz="2400" dirty="0" smtClean="0"/>
              <a:t>יהוה</a:t>
            </a:r>
            <a:r>
              <a:rPr lang="en-ZA" sz="2400" dirty="0" smtClean="0"/>
              <a:t>, who has a sword drawn. The word </a:t>
            </a:r>
            <a:r>
              <a:rPr lang="en-ZA" sz="2400" i="1" dirty="0" smtClean="0"/>
              <a:t>angel</a:t>
            </a:r>
            <a:r>
              <a:rPr lang="en-ZA" sz="2400" dirty="0" smtClean="0"/>
              <a:t> here is the Hebrew word </a:t>
            </a:r>
            <a:r>
              <a:rPr lang="en-ZA" sz="2400" i="1" dirty="0" err="1" smtClean="0"/>
              <a:t>malak</a:t>
            </a:r>
            <a:r>
              <a:rPr lang="en-ZA" sz="2400" dirty="0" smtClean="0"/>
              <a:t>, which means “</a:t>
            </a:r>
            <a:r>
              <a:rPr lang="en-ZA" sz="2400" i="1" dirty="0" smtClean="0"/>
              <a:t>messenger.</a:t>
            </a:r>
            <a:r>
              <a:rPr lang="en-ZA" sz="2400" dirty="0" smtClean="0"/>
              <a:t>” It can refer to an earthly messenger or a heavenly messenger such as an angel sent from </a:t>
            </a:r>
            <a:r>
              <a:rPr lang="he-IL" sz="2400" dirty="0" smtClean="0"/>
              <a:t>יהוה</a:t>
            </a:r>
            <a:r>
              <a:rPr lang="en-ZA" sz="2400" dirty="0" smtClean="0"/>
              <a:t>. </a:t>
            </a:r>
            <a:r>
              <a:rPr lang="en-ZA" sz="2400" i="1" dirty="0" smtClean="0">
                <a:solidFill>
                  <a:srgbClr val="004821"/>
                </a:solidFill>
              </a:rPr>
              <a:t>“because you are rushing to oppose me”.  </a:t>
            </a:r>
            <a:r>
              <a:rPr lang="en-ZA" sz="2400" dirty="0" smtClean="0"/>
              <a:t>The term </a:t>
            </a:r>
            <a:r>
              <a:rPr lang="en-ZA" sz="2400" i="1" dirty="0" smtClean="0"/>
              <a:t>Angel/Messenger of </a:t>
            </a:r>
            <a:r>
              <a:rPr lang="he-IL" sz="2400" dirty="0" smtClean="0"/>
              <a:t>יהוה </a:t>
            </a:r>
            <a:r>
              <a:rPr lang="en-ZA" sz="2400" i="1" dirty="0" smtClean="0"/>
              <a:t>/Elohim</a:t>
            </a:r>
            <a:r>
              <a:rPr lang="en-ZA" sz="2400" dirty="0" smtClean="0"/>
              <a:t> is used Scripture in many cases shows this “</a:t>
            </a:r>
            <a:r>
              <a:rPr lang="en-ZA" sz="2400" i="1" dirty="0" smtClean="0"/>
              <a:t>Messenger”</a:t>
            </a:r>
            <a:r>
              <a:rPr lang="en-ZA" sz="2400" dirty="0" smtClean="0"/>
              <a:t> to be equivalent to </a:t>
            </a:r>
            <a:r>
              <a:rPr lang="he-IL" sz="2400" dirty="0" smtClean="0"/>
              <a:t>יהוה</a:t>
            </a:r>
            <a:r>
              <a:rPr lang="en-ZA" sz="2400" dirty="0" smtClean="0"/>
              <a:t> himself. (Gen 31:11, 13; Exodus 3:2, 14; Judges 6:12–24.)</a:t>
            </a:r>
          </a:p>
          <a:p>
            <a:r>
              <a:rPr lang="en-ZA" sz="2400" dirty="0" smtClean="0"/>
              <a:t>A sword is often used in the defeat of nation, but what is the sword?</a:t>
            </a:r>
          </a:p>
          <a:p>
            <a:pPr algn="ctr"/>
            <a:r>
              <a:rPr lang="en-ZA" sz="2400" i="1" dirty="0" smtClean="0">
                <a:solidFill>
                  <a:srgbClr val="004821"/>
                </a:solidFill>
              </a:rPr>
              <a:t>Take also the helmet of deliverance, and the sword of the Spirit, which is the Word of Elohim, </a:t>
            </a:r>
            <a:r>
              <a:rPr lang="en-ZA" sz="2400" b="1" i="1" dirty="0" smtClean="0">
                <a:solidFill>
                  <a:srgbClr val="004821"/>
                </a:solidFill>
              </a:rPr>
              <a:t>(Ephesians 6:17)</a:t>
            </a:r>
          </a:p>
          <a:p>
            <a:r>
              <a:rPr lang="en-ZA" sz="2400" dirty="0" smtClean="0"/>
              <a:t>How are the nations who come against the Almighty defeated? </a:t>
            </a:r>
          </a:p>
          <a:p>
            <a:pPr algn="ctr"/>
            <a:r>
              <a:rPr lang="en-ZA" sz="2400" i="1" dirty="0" smtClean="0">
                <a:solidFill>
                  <a:srgbClr val="004821"/>
                </a:solidFill>
              </a:rPr>
              <a:t>And I saw the heaven opened, and there was a white horse. And He who sat on him was called Trustworthy and True, and in righteousness He judges and fights. ... And out of His mouth goes a sharp sword, that with it He should smite the nations. .. </a:t>
            </a:r>
            <a:r>
              <a:rPr lang="en-US" sz="2400" b="1" i="1" dirty="0" smtClean="0">
                <a:solidFill>
                  <a:srgbClr val="004821"/>
                </a:solidFill>
              </a:rPr>
              <a:t>(Revelation 19:11-15)</a:t>
            </a:r>
          </a:p>
          <a:p>
            <a:r>
              <a:rPr lang="en-ZA" sz="2400" dirty="0" smtClean="0"/>
              <a:t>The sword is the judgment aspect of the Word of </a:t>
            </a:r>
            <a:r>
              <a:rPr lang="he-IL" sz="2400" dirty="0" smtClean="0"/>
              <a:t>יהוה</a:t>
            </a:r>
            <a:r>
              <a:rPr lang="en-ZA" sz="2400" dirty="0" smtClean="0"/>
              <a:t>, and the Angel of </a:t>
            </a:r>
            <a:r>
              <a:rPr lang="he-IL" sz="2400" dirty="0" smtClean="0"/>
              <a:t>יהוה</a:t>
            </a:r>
            <a:r>
              <a:rPr lang="en-ZA" sz="2400" dirty="0" smtClean="0"/>
              <a:t> is </a:t>
            </a:r>
            <a:r>
              <a:rPr lang="he-IL" sz="2400" dirty="0" smtClean="0"/>
              <a:t>יהושע</a:t>
            </a:r>
            <a:r>
              <a:rPr lang="en-ZA" sz="2400" dirty="0" smtClean="0"/>
              <a:t>!</a:t>
            </a:r>
            <a:endParaRPr lang="en-US" sz="2400" dirty="0" smtClean="0"/>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SUMMARY</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The church </a:t>
            </a:r>
            <a:r>
              <a:rPr lang="en-ZA" dirty="0" smtClean="0">
                <a:solidFill>
                  <a:srgbClr val="C00000"/>
                </a:solidFill>
              </a:rPr>
              <a:t>(Balaam) </a:t>
            </a:r>
            <a:r>
              <a:rPr lang="en-ZA" dirty="0" smtClean="0"/>
              <a:t>is riding on the Torah </a:t>
            </a:r>
            <a:r>
              <a:rPr lang="en-ZA" dirty="0" smtClean="0">
                <a:solidFill>
                  <a:srgbClr val="C00000"/>
                </a:solidFill>
              </a:rPr>
              <a:t>(donkey) </a:t>
            </a:r>
            <a:r>
              <a:rPr lang="en-ZA" dirty="0" smtClean="0"/>
              <a:t>until the Torah </a:t>
            </a:r>
            <a:r>
              <a:rPr lang="en-ZA" dirty="0" smtClean="0">
                <a:solidFill>
                  <a:srgbClr val="C00000"/>
                </a:solidFill>
              </a:rPr>
              <a:t>(donkey) </a:t>
            </a:r>
            <a:r>
              <a:rPr lang="en-ZA" dirty="0" smtClean="0"/>
              <a:t>sees </a:t>
            </a:r>
            <a:r>
              <a:rPr lang="he-IL" dirty="0" smtClean="0"/>
              <a:t>יהושע</a:t>
            </a:r>
            <a:r>
              <a:rPr lang="en-ZA" dirty="0" smtClean="0">
                <a:solidFill>
                  <a:srgbClr val="C00000"/>
                </a:solidFill>
              </a:rPr>
              <a:t>(angel)</a:t>
            </a:r>
            <a:r>
              <a:rPr lang="en-ZA" dirty="0" smtClean="0"/>
              <a:t> with the Word of Judgment </a:t>
            </a:r>
            <a:r>
              <a:rPr lang="en-ZA" dirty="0" smtClean="0">
                <a:solidFill>
                  <a:srgbClr val="C00000"/>
                </a:solidFill>
              </a:rPr>
              <a:t>(sword) </a:t>
            </a:r>
            <a:r>
              <a:rPr lang="en-ZA" dirty="0" smtClean="0"/>
              <a:t>in His hand. Out of mercy, the Torah </a:t>
            </a:r>
            <a:r>
              <a:rPr lang="en-ZA" dirty="0" smtClean="0">
                <a:solidFill>
                  <a:srgbClr val="C00000"/>
                </a:solidFill>
              </a:rPr>
              <a:t>(donkey) </a:t>
            </a:r>
            <a:r>
              <a:rPr lang="en-ZA" dirty="0" smtClean="0"/>
              <a:t>leads the church </a:t>
            </a:r>
            <a:r>
              <a:rPr lang="en-ZA" dirty="0" smtClean="0">
                <a:solidFill>
                  <a:srgbClr val="C00000"/>
                </a:solidFill>
              </a:rPr>
              <a:t>(Balaam) </a:t>
            </a:r>
            <a:r>
              <a:rPr lang="en-ZA" dirty="0" smtClean="0"/>
              <a:t>into the field so he won’t be killed by judgment </a:t>
            </a:r>
            <a:r>
              <a:rPr lang="en-ZA" dirty="0" smtClean="0">
                <a:solidFill>
                  <a:srgbClr val="C00000"/>
                </a:solidFill>
              </a:rPr>
              <a:t>(sword). </a:t>
            </a:r>
            <a:r>
              <a:rPr lang="en-ZA" dirty="0" smtClean="0"/>
              <a:t>The church </a:t>
            </a:r>
            <a:r>
              <a:rPr lang="en-ZA" dirty="0" smtClean="0">
                <a:solidFill>
                  <a:srgbClr val="C00000"/>
                </a:solidFill>
              </a:rPr>
              <a:t>(Balaam) </a:t>
            </a:r>
            <a:r>
              <a:rPr lang="en-ZA" dirty="0" smtClean="0"/>
              <a:t>does not see </a:t>
            </a:r>
            <a:r>
              <a:rPr lang="he-IL" dirty="0" smtClean="0"/>
              <a:t>יהושע</a:t>
            </a:r>
            <a:r>
              <a:rPr lang="en-ZA" dirty="0" smtClean="0"/>
              <a:t> </a:t>
            </a:r>
            <a:r>
              <a:rPr lang="en-ZA" dirty="0" smtClean="0">
                <a:solidFill>
                  <a:srgbClr val="C00000"/>
                </a:solidFill>
              </a:rPr>
              <a:t>(angel) </a:t>
            </a:r>
            <a:r>
              <a:rPr lang="en-ZA" dirty="0" smtClean="0"/>
              <a:t>for who He truly is, and instead the church </a:t>
            </a:r>
            <a:r>
              <a:rPr lang="en-ZA" dirty="0" smtClean="0">
                <a:solidFill>
                  <a:srgbClr val="C00000"/>
                </a:solidFill>
              </a:rPr>
              <a:t>(Balaam) </a:t>
            </a:r>
            <a:r>
              <a:rPr lang="en-ZA" dirty="0" smtClean="0"/>
              <a:t>beats up the Torah </a:t>
            </a:r>
            <a:r>
              <a:rPr lang="en-ZA" dirty="0" smtClean="0">
                <a:solidFill>
                  <a:srgbClr val="C00000"/>
                </a:solidFill>
              </a:rPr>
              <a:t>(donkey).</a:t>
            </a:r>
          </a:p>
          <a:p>
            <a:pPr>
              <a:lnSpc>
                <a:spcPts val="2300"/>
              </a:lnSpc>
            </a:pPr>
            <a:r>
              <a:rPr lang="en-ZA" dirty="0" smtClean="0"/>
              <a:t>The vineyard is a picture of Israel and in </a:t>
            </a:r>
            <a:r>
              <a:rPr lang="en-ZA" dirty="0" err="1" smtClean="0"/>
              <a:t>Bemidbar</a:t>
            </a:r>
            <a:r>
              <a:rPr lang="en-ZA" dirty="0" smtClean="0"/>
              <a:t> 22:24 the narrow path goes between the two vineyards </a:t>
            </a:r>
            <a:r>
              <a:rPr lang="en-ZA" dirty="0" smtClean="0">
                <a:solidFill>
                  <a:srgbClr val="C00000"/>
                </a:solidFill>
              </a:rPr>
              <a:t>(two houses of Israel). </a:t>
            </a:r>
            <a:r>
              <a:rPr lang="en-ZA" dirty="0" smtClean="0"/>
              <a:t>The Torah </a:t>
            </a:r>
            <a:r>
              <a:rPr lang="en-ZA" dirty="0" smtClean="0">
                <a:solidFill>
                  <a:srgbClr val="C00000"/>
                </a:solidFill>
              </a:rPr>
              <a:t>(donkey) </a:t>
            </a:r>
            <a:r>
              <a:rPr lang="en-ZA" dirty="0" smtClean="0"/>
              <a:t>crushes the foot </a:t>
            </a:r>
            <a:r>
              <a:rPr lang="en-ZA" dirty="0" smtClean="0">
                <a:solidFill>
                  <a:srgbClr val="C00000"/>
                </a:solidFill>
              </a:rPr>
              <a:t>(symbolizes his walk) </a:t>
            </a:r>
            <a:r>
              <a:rPr lang="en-ZA" dirty="0" smtClean="0"/>
              <a:t>of the church </a:t>
            </a:r>
            <a:r>
              <a:rPr lang="en-ZA" dirty="0" smtClean="0">
                <a:solidFill>
                  <a:srgbClr val="C00000"/>
                </a:solidFill>
              </a:rPr>
              <a:t>(Balaam) </a:t>
            </a:r>
            <a:r>
              <a:rPr lang="en-ZA" dirty="0" smtClean="0"/>
              <a:t>there in the vineyards. Then </a:t>
            </a:r>
            <a:r>
              <a:rPr lang="he-IL" dirty="0" smtClean="0"/>
              <a:t>יהושע</a:t>
            </a:r>
            <a:r>
              <a:rPr lang="en-ZA" dirty="0" smtClean="0"/>
              <a:t> </a:t>
            </a:r>
            <a:r>
              <a:rPr lang="en-ZA" dirty="0" smtClean="0">
                <a:solidFill>
                  <a:srgbClr val="C00000"/>
                </a:solidFill>
              </a:rPr>
              <a:t>(angel) </a:t>
            </a:r>
            <a:r>
              <a:rPr lang="en-ZA" dirty="0" smtClean="0"/>
              <a:t>stands in another narrow </a:t>
            </a:r>
            <a:r>
              <a:rPr lang="en-ZA" dirty="0" smtClean="0">
                <a:solidFill>
                  <a:srgbClr val="C00000"/>
                </a:solidFill>
              </a:rPr>
              <a:t>(Hebrew root of Egypt) </a:t>
            </a:r>
            <a:r>
              <a:rPr lang="en-ZA" dirty="0" smtClean="0"/>
              <a:t>place where the church </a:t>
            </a:r>
            <a:r>
              <a:rPr lang="en-ZA" dirty="0" smtClean="0">
                <a:solidFill>
                  <a:srgbClr val="C00000"/>
                </a:solidFill>
              </a:rPr>
              <a:t>(Balaam) </a:t>
            </a:r>
            <a:r>
              <a:rPr lang="en-ZA" dirty="0" smtClean="0"/>
              <a:t>will again lash out at Torah </a:t>
            </a:r>
            <a:r>
              <a:rPr lang="en-ZA" dirty="0" smtClean="0">
                <a:solidFill>
                  <a:srgbClr val="C00000"/>
                </a:solidFill>
              </a:rPr>
              <a:t>(donkey). </a:t>
            </a:r>
            <a:r>
              <a:rPr lang="en-ZA" dirty="0" smtClean="0"/>
              <a:t>This location </a:t>
            </a:r>
            <a:r>
              <a:rPr lang="en-ZA" dirty="0" smtClean="0">
                <a:solidFill>
                  <a:srgbClr val="C00000"/>
                </a:solidFill>
              </a:rPr>
              <a:t>(Egypt)</a:t>
            </a:r>
            <a:r>
              <a:rPr lang="en-ZA" dirty="0" smtClean="0"/>
              <a:t> is where Torah </a:t>
            </a:r>
            <a:r>
              <a:rPr lang="en-ZA" dirty="0" smtClean="0">
                <a:solidFill>
                  <a:srgbClr val="C00000"/>
                </a:solidFill>
              </a:rPr>
              <a:t>(donkey) </a:t>
            </a:r>
            <a:r>
              <a:rPr lang="en-ZA" dirty="0" smtClean="0"/>
              <a:t>will open its mouth and speak. Egypt </a:t>
            </a:r>
            <a:r>
              <a:rPr lang="en-ZA" dirty="0" smtClean="0">
                <a:solidFill>
                  <a:srgbClr val="C00000"/>
                </a:solidFill>
              </a:rPr>
              <a:t>(symbolizes this world where we are currently in exile)</a:t>
            </a:r>
            <a:r>
              <a:rPr lang="en-ZA" dirty="0" smtClean="0"/>
              <a:t> is also where </a:t>
            </a:r>
            <a:r>
              <a:rPr lang="he-IL" dirty="0" smtClean="0"/>
              <a:t>יהוה</a:t>
            </a:r>
            <a:r>
              <a:rPr lang="en-ZA" dirty="0" smtClean="0"/>
              <a:t> opens the eyes of the church </a:t>
            </a:r>
            <a:r>
              <a:rPr lang="en-ZA" dirty="0" smtClean="0">
                <a:solidFill>
                  <a:srgbClr val="C00000"/>
                </a:solidFill>
              </a:rPr>
              <a:t>(Balaam)!! </a:t>
            </a:r>
            <a:r>
              <a:rPr lang="en-ZA" dirty="0" smtClean="0"/>
              <a:t>The church </a:t>
            </a:r>
            <a:r>
              <a:rPr lang="en-ZA" dirty="0" smtClean="0">
                <a:solidFill>
                  <a:srgbClr val="C00000"/>
                </a:solidFill>
              </a:rPr>
              <a:t>(Balaam) </a:t>
            </a:r>
            <a:r>
              <a:rPr lang="en-ZA" dirty="0" smtClean="0"/>
              <a:t>will have the opportunity to see </a:t>
            </a:r>
            <a:r>
              <a:rPr lang="he-IL" dirty="0" smtClean="0"/>
              <a:t>יהושע</a:t>
            </a:r>
            <a:r>
              <a:rPr lang="en-ZA" dirty="0" smtClean="0"/>
              <a:t> </a:t>
            </a:r>
            <a:r>
              <a:rPr lang="en-ZA" dirty="0" smtClean="0">
                <a:solidFill>
                  <a:srgbClr val="C00000"/>
                </a:solidFill>
              </a:rPr>
              <a:t>(the angel) </a:t>
            </a:r>
            <a:r>
              <a:rPr lang="en-ZA" dirty="0" smtClean="0"/>
              <a:t>for who He really is and understand the Torah </a:t>
            </a:r>
            <a:r>
              <a:rPr lang="en-ZA" dirty="0" smtClean="0">
                <a:solidFill>
                  <a:srgbClr val="C00000"/>
                </a:solidFill>
              </a:rPr>
              <a:t>(donkey) </a:t>
            </a:r>
            <a:r>
              <a:rPr lang="en-ZA" dirty="0" smtClean="0"/>
              <a:t>on which they were riding!</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THREE TIMES</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Three times, Balaam struck the donkey:</a:t>
            </a:r>
          </a:p>
          <a:p>
            <a:pPr algn="ctr">
              <a:lnSpc>
                <a:spcPts val="2100"/>
              </a:lnSpc>
            </a:pPr>
            <a:r>
              <a:rPr lang="en-ZA" i="1" dirty="0" smtClean="0">
                <a:solidFill>
                  <a:srgbClr val="004821"/>
                </a:solidFill>
              </a:rPr>
              <a:t>Then </a:t>
            </a:r>
            <a:r>
              <a:rPr lang="he-IL" i="1" dirty="0" smtClean="0">
                <a:solidFill>
                  <a:srgbClr val="004821"/>
                </a:solidFill>
              </a:rPr>
              <a:t>יהוה</a:t>
            </a:r>
            <a:r>
              <a:rPr lang="en-ZA" i="1" dirty="0" smtClean="0">
                <a:solidFill>
                  <a:srgbClr val="004821"/>
                </a:solidFill>
              </a:rPr>
              <a:t> opened the mouth of the donkey, and she said to </a:t>
            </a:r>
            <a:r>
              <a:rPr lang="en-ZA" i="1" dirty="0" err="1" smtClean="0">
                <a:solidFill>
                  <a:srgbClr val="004821"/>
                </a:solidFill>
              </a:rPr>
              <a:t>Bilʽam</a:t>
            </a:r>
            <a:r>
              <a:rPr lang="en-ZA" i="1" dirty="0" smtClean="0">
                <a:solidFill>
                  <a:srgbClr val="004821"/>
                </a:solidFill>
              </a:rPr>
              <a:t>, “What have I done to you, that you have beaten me these three times?” </a:t>
            </a:r>
            <a:r>
              <a:rPr lang="en-US" b="1" i="1" dirty="0" smtClean="0">
                <a:solidFill>
                  <a:srgbClr val="004821"/>
                </a:solidFill>
              </a:rPr>
              <a:t>(Numbers 22:28)</a:t>
            </a:r>
          </a:p>
          <a:p>
            <a:pPr>
              <a:lnSpc>
                <a:spcPts val="2100"/>
              </a:lnSpc>
            </a:pPr>
            <a:r>
              <a:rPr lang="en-ZA" dirty="0" smtClean="0"/>
              <a:t>“Three times” is an unusual phrase in the Hebrew. Literally it means </a:t>
            </a:r>
            <a:r>
              <a:rPr lang="en-ZA" i="1" dirty="0" smtClean="0"/>
              <a:t>“three feet”. </a:t>
            </a:r>
            <a:r>
              <a:rPr lang="en-ZA" dirty="0" smtClean="0"/>
              <a:t>This phrase can be found in another verse in Exodus describing the three occasions during the year when all men are to come up to Jerusalem for a feast to </a:t>
            </a:r>
            <a:r>
              <a:rPr lang="he-IL" dirty="0" smtClean="0"/>
              <a:t>יהוה </a:t>
            </a:r>
            <a:r>
              <a:rPr lang="en-ZA" dirty="0" smtClean="0"/>
              <a:t>: </a:t>
            </a:r>
          </a:p>
          <a:p>
            <a:pPr algn="ctr">
              <a:lnSpc>
                <a:spcPts val="2100"/>
              </a:lnSpc>
            </a:pPr>
            <a:r>
              <a:rPr lang="en-ZA" i="1" dirty="0" smtClean="0">
                <a:solidFill>
                  <a:srgbClr val="004821"/>
                </a:solidFill>
              </a:rPr>
              <a:t>“Three times in the year you are to observe a festival to Me: </a:t>
            </a:r>
            <a:r>
              <a:rPr lang="en-US" b="1" i="1" dirty="0" smtClean="0">
                <a:solidFill>
                  <a:srgbClr val="004821"/>
                </a:solidFill>
              </a:rPr>
              <a:t>(Exodus 23:14)</a:t>
            </a:r>
          </a:p>
          <a:p>
            <a:pPr>
              <a:lnSpc>
                <a:spcPts val="2100"/>
              </a:lnSpc>
            </a:pPr>
            <a:r>
              <a:rPr lang="en-ZA" dirty="0" smtClean="0"/>
              <a:t>The donkey had paused three </a:t>
            </a:r>
            <a:r>
              <a:rPr lang="en-ZA" i="1" dirty="0" smtClean="0"/>
              <a:t>“feet” </a:t>
            </a:r>
            <a:r>
              <a:rPr lang="en-ZA" dirty="0" smtClean="0"/>
              <a:t>(times – connects to festivals), and each time Balaam (church) beat the donkey (Torah). Now Elohim retaliates by crushing the foot of Balaam. You may have also noticed the </a:t>
            </a:r>
            <a:r>
              <a:rPr lang="en-ZA" i="1" dirty="0" smtClean="0"/>
              <a:t>“narrow path” </a:t>
            </a:r>
            <a:r>
              <a:rPr lang="en-ZA" dirty="0" smtClean="0"/>
              <a:t>that the donkey is on:</a:t>
            </a:r>
          </a:p>
          <a:p>
            <a:pPr algn="ctr">
              <a:lnSpc>
                <a:spcPts val="2100"/>
              </a:lnSpc>
            </a:pPr>
            <a:r>
              <a:rPr lang="en-ZA" i="1" dirty="0" smtClean="0">
                <a:solidFill>
                  <a:srgbClr val="004821"/>
                </a:solidFill>
              </a:rPr>
              <a:t>“Enter in through the narrow gate! Because the gate is wide – and the way is broad – that leads to destruction, and there are many who enter in through it. “Because the gate is narrow and the way is hard pressed which leads to life, and there are few who find it. </a:t>
            </a:r>
            <a:r>
              <a:rPr lang="en-ZA" b="1" i="1" dirty="0" smtClean="0">
                <a:solidFill>
                  <a:srgbClr val="004821"/>
                </a:solidFill>
              </a:rPr>
              <a:t>(Matthew 7:13-14)</a:t>
            </a:r>
          </a:p>
          <a:p>
            <a:pPr>
              <a:lnSpc>
                <a:spcPts val="2100"/>
              </a:lnSpc>
            </a:pPr>
            <a:endParaRPr lang="en-ZA" dirty="0" smtClean="0"/>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GO, BUT BE WARNED</a:t>
            </a:r>
            <a:endParaRPr lang="en-ZA" dirty="0"/>
          </a:p>
        </p:txBody>
      </p:sp>
      <p:sp>
        <p:nvSpPr>
          <p:cNvPr id="3" name="Content Placeholder 2"/>
          <p:cNvSpPr>
            <a:spLocks noGrp="1"/>
          </p:cNvSpPr>
          <p:nvPr>
            <p:ph idx="1"/>
          </p:nvPr>
        </p:nvSpPr>
        <p:spPr/>
        <p:txBody>
          <a:bodyPr>
            <a:normAutofit fontScale="85000" lnSpcReduction="10000"/>
          </a:bodyPr>
          <a:lstStyle/>
          <a:p>
            <a:pPr>
              <a:lnSpc>
                <a:spcPts val="2200"/>
              </a:lnSpc>
            </a:pPr>
            <a:r>
              <a:rPr lang="en-ZA" sz="2600" dirty="0" smtClean="0"/>
              <a:t>Balaam turns out to be a slow learner. As the donkey followed the straight and narrow road of faithfulness, it was an attempt to teach Balaam that the ways of </a:t>
            </a:r>
            <a:r>
              <a:rPr lang="he-IL" sz="2600" dirty="0" smtClean="0"/>
              <a:t>יהוה</a:t>
            </a:r>
            <a:r>
              <a:rPr lang="en-ZA" sz="2600" dirty="0" smtClean="0"/>
              <a:t> are constant and firm. For one moment, in a flash of illumination, it seems that Balaam understands:</a:t>
            </a:r>
            <a:endParaRPr lang="en-US" sz="2600" dirty="0" smtClean="0"/>
          </a:p>
          <a:p>
            <a:pPr algn="ctr">
              <a:lnSpc>
                <a:spcPts val="2200"/>
              </a:lnSpc>
            </a:pPr>
            <a:r>
              <a:rPr lang="en-ZA" sz="2600" i="1" dirty="0" smtClean="0">
                <a:solidFill>
                  <a:srgbClr val="004821"/>
                </a:solidFill>
              </a:rPr>
              <a:t>Then </a:t>
            </a:r>
            <a:r>
              <a:rPr lang="he-IL" sz="2600" i="1" dirty="0" smtClean="0">
                <a:solidFill>
                  <a:srgbClr val="004821"/>
                </a:solidFill>
              </a:rPr>
              <a:t>יהוה</a:t>
            </a:r>
            <a:r>
              <a:rPr lang="en-ZA" sz="2600" i="1" dirty="0" smtClean="0">
                <a:solidFill>
                  <a:srgbClr val="004821"/>
                </a:solidFill>
              </a:rPr>
              <a:t> opened </a:t>
            </a:r>
            <a:r>
              <a:rPr lang="en-ZA" sz="2600" i="1" dirty="0" err="1" smtClean="0">
                <a:solidFill>
                  <a:srgbClr val="004821"/>
                </a:solidFill>
              </a:rPr>
              <a:t>Bilʽam’s</a:t>
            </a:r>
            <a:r>
              <a:rPr lang="en-ZA" sz="2600" i="1" dirty="0" smtClean="0">
                <a:solidFill>
                  <a:srgbClr val="004821"/>
                </a:solidFill>
              </a:rPr>
              <a:t> eyes, and he saw the Messenger of </a:t>
            </a:r>
            <a:r>
              <a:rPr lang="he-IL" sz="2600" i="1" dirty="0" smtClean="0">
                <a:solidFill>
                  <a:srgbClr val="004821"/>
                </a:solidFill>
              </a:rPr>
              <a:t>יהוה</a:t>
            </a:r>
            <a:r>
              <a:rPr lang="en-ZA" sz="2600" i="1" dirty="0" smtClean="0">
                <a:solidFill>
                  <a:srgbClr val="004821"/>
                </a:solidFill>
              </a:rPr>
              <a:t> standing in the way with His drawn sword in His hand. And he bowed his head and fell on his face. And the Messenger of </a:t>
            </a:r>
            <a:r>
              <a:rPr lang="he-IL" sz="2600" i="1" dirty="0" smtClean="0">
                <a:solidFill>
                  <a:srgbClr val="004821"/>
                </a:solidFill>
              </a:rPr>
              <a:t>יהוה</a:t>
            </a:r>
            <a:r>
              <a:rPr lang="en-ZA" sz="2600" i="1" dirty="0" smtClean="0">
                <a:solidFill>
                  <a:srgbClr val="004821"/>
                </a:solidFill>
              </a:rPr>
              <a:t> said to him, “Why have you beaten your donkey these three times? See, I have come out to stand against you, because your way is reckless before Me. “And the donkey saw Me and turned aside from Me these three times. If she had not turned aside from Me, I certainly would have killed you by now, and let her live.” And </a:t>
            </a:r>
            <a:r>
              <a:rPr lang="en-ZA" sz="2600" i="1" dirty="0" err="1" smtClean="0">
                <a:solidFill>
                  <a:srgbClr val="004821"/>
                </a:solidFill>
              </a:rPr>
              <a:t>Bilʽam</a:t>
            </a:r>
            <a:r>
              <a:rPr lang="en-ZA" sz="2600" i="1" dirty="0" smtClean="0">
                <a:solidFill>
                  <a:srgbClr val="004821"/>
                </a:solidFill>
              </a:rPr>
              <a:t> said to the Messenger of </a:t>
            </a:r>
            <a:r>
              <a:rPr lang="he-IL" sz="2600" i="1" dirty="0" smtClean="0">
                <a:solidFill>
                  <a:srgbClr val="004821"/>
                </a:solidFill>
              </a:rPr>
              <a:t>יהוה</a:t>
            </a:r>
            <a:r>
              <a:rPr lang="en-ZA" sz="2600" i="1" dirty="0" smtClean="0">
                <a:solidFill>
                  <a:srgbClr val="004821"/>
                </a:solidFill>
              </a:rPr>
              <a:t>, </a:t>
            </a:r>
            <a:r>
              <a:rPr lang="en-ZA" sz="2600" b="1" i="1" dirty="0" smtClean="0">
                <a:solidFill>
                  <a:srgbClr val="004821"/>
                </a:solidFill>
              </a:rPr>
              <a:t>“I have sinned,</a:t>
            </a:r>
            <a:r>
              <a:rPr lang="en-ZA" sz="2600" i="1" dirty="0" smtClean="0">
                <a:solidFill>
                  <a:srgbClr val="004821"/>
                </a:solidFill>
              </a:rPr>
              <a:t> for I did not know You stood in the way against me. And now, if evil is in Your eyes, let me turn back.” And the Messenger of </a:t>
            </a:r>
            <a:r>
              <a:rPr lang="he-IL" sz="2600" i="1" dirty="0" smtClean="0">
                <a:solidFill>
                  <a:srgbClr val="004821"/>
                </a:solidFill>
              </a:rPr>
              <a:t>יהוה</a:t>
            </a:r>
            <a:r>
              <a:rPr lang="en-ZA" sz="2600" i="1" dirty="0" smtClean="0">
                <a:solidFill>
                  <a:srgbClr val="004821"/>
                </a:solidFill>
              </a:rPr>
              <a:t> said to </a:t>
            </a:r>
            <a:r>
              <a:rPr lang="en-ZA" sz="2600" i="1" dirty="0" err="1" smtClean="0">
                <a:solidFill>
                  <a:srgbClr val="004821"/>
                </a:solidFill>
              </a:rPr>
              <a:t>Bilʽam</a:t>
            </a:r>
            <a:r>
              <a:rPr lang="en-ZA" sz="2600" i="1" dirty="0" smtClean="0">
                <a:solidFill>
                  <a:srgbClr val="004821"/>
                </a:solidFill>
              </a:rPr>
              <a:t>, “Go with the men, but only the word that I speak to you, that you speak.” </a:t>
            </a:r>
            <a:r>
              <a:rPr lang="en-ZA" sz="2600" i="1" dirty="0" err="1" smtClean="0">
                <a:solidFill>
                  <a:srgbClr val="004821"/>
                </a:solidFill>
              </a:rPr>
              <a:t>Bilʽam</a:t>
            </a:r>
            <a:r>
              <a:rPr lang="en-ZA" sz="2600" i="1" dirty="0" smtClean="0">
                <a:solidFill>
                  <a:srgbClr val="004821"/>
                </a:solidFill>
              </a:rPr>
              <a:t> then went with the heads of </a:t>
            </a:r>
            <a:r>
              <a:rPr lang="en-ZA" sz="2600" i="1" dirty="0" err="1" smtClean="0">
                <a:solidFill>
                  <a:srgbClr val="004821"/>
                </a:solidFill>
              </a:rPr>
              <a:t>Balaq</a:t>
            </a:r>
            <a:r>
              <a:rPr lang="en-ZA" sz="2600" i="1" dirty="0" smtClean="0">
                <a:solidFill>
                  <a:srgbClr val="004821"/>
                </a:solidFill>
              </a:rPr>
              <a:t>. </a:t>
            </a:r>
            <a:r>
              <a:rPr lang="en-US" sz="2600" b="1" i="1" dirty="0" smtClean="0">
                <a:solidFill>
                  <a:srgbClr val="004821"/>
                </a:solidFill>
              </a:rPr>
              <a:t>(Numbers 22:31-35)</a:t>
            </a:r>
          </a:p>
          <a:p>
            <a:endParaRPr lang="en-ZA" dirty="0" smtClean="0"/>
          </a:p>
          <a:p>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PROPHETIC GIFT</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300"/>
              </a:lnSpc>
            </a:pPr>
            <a:r>
              <a:rPr lang="en-ZA" i="1" dirty="0" smtClean="0">
                <a:solidFill>
                  <a:srgbClr val="004821"/>
                </a:solidFill>
              </a:rPr>
              <a:t>And </a:t>
            </a:r>
            <a:r>
              <a:rPr lang="en-ZA" i="1" dirty="0" err="1" smtClean="0">
                <a:solidFill>
                  <a:srgbClr val="004821"/>
                </a:solidFill>
              </a:rPr>
              <a:t>Bilʽam</a:t>
            </a:r>
            <a:r>
              <a:rPr lang="en-ZA" i="1" dirty="0" smtClean="0">
                <a:solidFill>
                  <a:srgbClr val="004821"/>
                </a:solidFill>
              </a:rPr>
              <a:t> said to </a:t>
            </a:r>
            <a:r>
              <a:rPr lang="en-ZA" i="1" dirty="0" err="1" smtClean="0">
                <a:solidFill>
                  <a:srgbClr val="004821"/>
                </a:solidFill>
              </a:rPr>
              <a:t>Balaq</a:t>
            </a:r>
            <a:r>
              <a:rPr lang="en-ZA" i="1" dirty="0" smtClean="0">
                <a:solidFill>
                  <a:srgbClr val="004821"/>
                </a:solidFill>
              </a:rPr>
              <a:t>, “See, I have come to you! Now, am I at all able to say somewhat? The word that Elohim puts in my mouth, that I speak.” (Numbers 22:38)</a:t>
            </a:r>
          </a:p>
          <a:p>
            <a:pPr algn="just">
              <a:lnSpc>
                <a:spcPts val="2300"/>
              </a:lnSpc>
            </a:pPr>
            <a:r>
              <a:rPr lang="en-ZA" b="0" dirty="0" smtClean="0"/>
              <a:t>We learn from self-serving Balaam that anointed people are not necessarily good people. </a:t>
            </a:r>
            <a:r>
              <a:rPr lang="en-ZA" b="0" i="1" dirty="0" smtClean="0"/>
              <a:t>"...</a:t>
            </a:r>
            <a:r>
              <a:rPr lang="en-ZA" b="0" i="1" dirty="0" smtClean="0">
                <a:solidFill>
                  <a:srgbClr val="004821"/>
                </a:solidFill>
              </a:rPr>
              <a:t>for the gifts and the calling of God are irrevocable </a:t>
            </a:r>
            <a:r>
              <a:rPr lang="en-ZA" b="0" dirty="0" smtClean="0">
                <a:solidFill>
                  <a:srgbClr val="004821"/>
                </a:solidFill>
              </a:rPr>
              <a:t>["without repentance" KJV]</a:t>
            </a:r>
            <a:r>
              <a:rPr lang="en-ZA" b="0" i="1" dirty="0" smtClean="0">
                <a:solidFill>
                  <a:srgbClr val="004821"/>
                </a:solidFill>
              </a:rPr>
              <a:t>" (Rom. 11:29).</a:t>
            </a:r>
            <a:r>
              <a:rPr lang="en-ZA" b="0" dirty="0" smtClean="0">
                <a:solidFill>
                  <a:srgbClr val="004821"/>
                </a:solidFill>
              </a:rPr>
              <a:t> </a:t>
            </a:r>
          </a:p>
          <a:p>
            <a:pPr algn="just">
              <a:lnSpc>
                <a:spcPts val="2300"/>
              </a:lnSpc>
            </a:pPr>
            <a:r>
              <a:rPr lang="en-ZA" b="0" dirty="0" smtClean="0"/>
              <a:t>Note: </a:t>
            </a:r>
          </a:p>
          <a:p>
            <a:pPr marL="514350" indent="-514350" algn="just">
              <a:lnSpc>
                <a:spcPts val="2300"/>
              </a:lnSpc>
              <a:buFont typeface="+mj-lt"/>
              <a:buAutoNum type="arabicPeriod"/>
            </a:pPr>
            <a:r>
              <a:rPr lang="en-ZA" b="0" dirty="0" smtClean="0"/>
              <a:t>The word </a:t>
            </a:r>
            <a:r>
              <a:rPr lang="en-ZA" b="0" i="1" dirty="0" smtClean="0"/>
              <a:t>gifts</a:t>
            </a:r>
            <a:r>
              <a:rPr lang="en-ZA" b="0" dirty="0" smtClean="0"/>
              <a:t> refers to </a:t>
            </a:r>
          </a:p>
          <a:p>
            <a:pPr marL="514350" indent="-514350" algn="just">
              <a:lnSpc>
                <a:spcPts val="2300"/>
              </a:lnSpc>
            </a:pPr>
            <a:r>
              <a:rPr lang="en-ZA" b="0" dirty="0" smtClean="0"/>
              <a:t>	a) the special ministries of the Holy Spirit, and </a:t>
            </a:r>
          </a:p>
          <a:p>
            <a:pPr marL="514350" indent="-514350">
              <a:lnSpc>
                <a:spcPts val="2300"/>
              </a:lnSpc>
            </a:pPr>
            <a:r>
              <a:rPr lang="en-ZA" b="0" dirty="0" smtClean="0"/>
              <a:t>	b) whatever </a:t>
            </a:r>
            <a:r>
              <a:rPr lang="he-IL" dirty="0" smtClean="0"/>
              <a:t>יהוה</a:t>
            </a:r>
            <a:r>
              <a:rPr lang="en-ZA" b="0" dirty="0" smtClean="0"/>
              <a:t> bestows freely of His own good will. </a:t>
            </a:r>
          </a:p>
          <a:p>
            <a:pPr marL="514350" indent="-514350" algn="just">
              <a:lnSpc>
                <a:spcPts val="2300"/>
              </a:lnSpc>
              <a:buAutoNum type="arabicPeriod" startAt="2"/>
            </a:pPr>
            <a:r>
              <a:rPr lang="en-ZA" b="0" dirty="0" smtClean="0"/>
              <a:t>The word </a:t>
            </a:r>
            <a:r>
              <a:rPr lang="en-ZA" b="0" i="1" dirty="0" smtClean="0"/>
              <a:t>calling</a:t>
            </a:r>
            <a:r>
              <a:rPr lang="en-ZA" b="0" dirty="0" smtClean="0"/>
              <a:t> applies to His </a:t>
            </a:r>
            <a:r>
              <a:rPr lang="en-ZA" b="0" i="1" dirty="0" smtClean="0"/>
              <a:t>calling of the Patriarchs</a:t>
            </a:r>
            <a:r>
              <a:rPr lang="en-ZA" b="0" dirty="0" smtClean="0"/>
              <a:t>, and refers to </a:t>
            </a:r>
            <a:r>
              <a:rPr lang="en-ZA" b="0" dirty="0" err="1" smtClean="0"/>
              <a:t>Elohim's</a:t>
            </a:r>
            <a:r>
              <a:rPr lang="en-ZA" b="0" dirty="0" smtClean="0"/>
              <a:t> promises made to the fathers' seed, the house of Israel, which promises will never be revoked, but ultimately fulfilled.</a:t>
            </a:r>
          </a:p>
          <a:p>
            <a:pPr>
              <a:lnSpc>
                <a:spcPts val="2300"/>
              </a:lnSpc>
            </a:pPr>
            <a:r>
              <a:rPr lang="en-ZA" b="0" dirty="0" smtClean="0"/>
              <a:t>Understand, </a:t>
            </a:r>
            <a:r>
              <a:rPr lang="he-IL" dirty="0" smtClean="0"/>
              <a:t> יהוה</a:t>
            </a:r>
            <a:r>
              <a:rPr lang="en-ZA" b="0" dirty="0" smtClean="0"/>
              <a:t> fits people of His choice for His great work, and does not remove the gifts even if their character sours. </a:t>
            </a:r>
            <a:endParaRPr lang="en-ZA" b="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ARROGANCE OF BILAAM</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And it came to be the next day, that </a:t>
            </a:r>
            <a:r>
              <a:rPr lang="en-ZA" i="1" dirty="0" err="1" smtClean="0">
                <a:solidFill>
                  <a:srgbClr val="004821"/>
                </a:solidFill>
              </a:rPr>
              <a:t>Balaq</a:t>
            </a:r>
            <a:r>
              <a:rPr lang="en-ZA" i="1" dirty="0" smtClean="0">
                <a:solidFill>
                  <a:srgbClr val="004821"/>
                </a:solidFill>
              </a:rPr>
              <a:t> took </a:t>
            </a:r>
            <a:r>
              <a:rPr lang="en-ZA" i="1" dirty="0" err="1" smtClean="0">
                <a:solidFill>
                  <a:srgbClr val="004821"/>
                </a:solidFill>
              </a:rPr>
              <a:t>Bilʽam</a:t>
            </a:r>
            <a:r>
              <a:rPr lang="en-ZA" i="1" dirty="0" smtClean="0">
                <a:solidFill>
                  <a:srgbClr val="004821"/>
                </a:solidFill>
              </a:rPr>
              <a:t> and brought him up to the high places of </a:t>
            </a:r>
            <a:r>
              <a:rPr lang="en-ZA" i="1" dirty="0" err="1" smtClean="0">
                <a:solidFill>
                  <a:srgbClr val="004821"/>
                </a:solidFill>
              </a:rPr>
              <a:t>Baʽal</a:t>
            </a:r>
            <a:r>
              <a:rPr lang="en-ZA" i="1" dirty="0" smtClean="0">
                <a:solidFill>
                  <a:srgbClr val="004821"/>
                </a:solidFill>
              </a:rPr>
              <a:t>, and from there he saw the extremity of the camp. And </a:t>
            </a:r>
            <a:r>
              <a:rPr lang="en-ZA" i="1" dirty="0" err="1" smtClean="0">
                <a:solidFill>
                  <a:srgbClr val="004821"/>
                </a:solidFill>
              </a:rPr>
              <a:t>Bilʽam</a:t>
            </a:r>
            <a:r>
              <a:rPr lang="en-ZA" i="1" dirty="0" smtClean="0">
                <a:solidFill>
                  <a:srgbClr val="004821"/>
                </a:solidFill>
              </a:rPr>
              <a:t> said to </a:t>
            </a:r>
            <a:r>
              <a:rPr lang="en-ZA" i="1" dirty="0" err="1" smtClean="0">
                <a:solidFill>
                  <a:srgbClr val="004821"/>
                </a:solidFill>
              </a:rPr>
              <a:t>Balaq</a:t>
            </a:r>
            <a:r>
              <a:rPr lang="en-ZA" i="1" dirty="0" smtClean="0">
                <a:solidFill>
                  <a:srgbClr val="004821"/>
                </a:solidFill>
              </a:rPr>
              <a:t>, “Build seven altars for me here, and prepare seven bulls and seven rams for me here.” And </a:t>
            </a:r>
            <a:r>
              <a:rPr lang="en-ZA" i="1" dirty="0" err="1" smtClean="0">
                <a:solidFill>
                  <a:srgbClr val="004821"/>
                </a:solidFill>
              </a:rPr>
              <a:t>Balaq</a:t>
            </a:r>
            <a:r>
              <a:rPr lang="en-ZA" i="1" dirty="0" smtClean="0">
                <a:solidFill>
                  <a:srgbClr val="004821"/>
                </a:solidFill>
              </a:rPr>
              <a:t> did as </a:t>
            </a:r>
            <a:r>
              <a:rPr lang="en-ZA" i="1" dirty="0" err="1" smtClean="0">
                <a:solidFill>
                  <a:srgbClr val="004821"/>
                </a:solidFill>
              </a:rPr>
              <a:t>Bilʽam</a:t>
            </a:r>
            <a:r>
              <a:rPr lang="en-ZA" i="1" dirty="0" smtClean="0">
                <a:solidFill>
                  <a:srgbClr val="004821"/>
                </a:solidFill>
              </a:rPr>
              <a:t> had spoken, and </a:t>
            </a:r>
            <a:r>
              <a:rPr lang="en-ZA" i="1" dirty="0" err="1" smtClean="0">
                <a:solidFill>
                  <a:srgbClr val="004821"/>
                </a:solidFill>
              </a:rPr>
              <a:t>Balaq</a:t>
            </a:r>
            <a:r>
              <a:rPr lang="en-ZA" i="1" dirty="0" smtClean="0">
                <a:solidFill>
                  <a:srgbClr val="004821"/>
                </a:solidFill>
              </a:rPr>
              <a:t> and </a:t>
            </a:r>
            <a:r>
              <a:rPr lang="en-ZA" i="1" dirty="0" err="1" smtClean="0">
                <a:solidFill>
                  <a:srgbClr val="004821"/>
                </a:solidFill>
              </a:rPr>
              <a:t>Bilʽam</a:t>
            </a:r>
            <a:r>
              <a:rPr lang="en-ZA" i="1" dirty="0" smtClean="0">
                <a:solidFill>
                  <a:srgbClr val="004821"/>
                </a:solidFill>
              </a:rPr>
              <a:t> offered a bull and a ram on each altar. </a:t>
            </a:r>
            <a:r>
              <a:rPr lang="en-ZA" i="1" dirty="0" err="1" smtClean="0">
                <a:solidFill>
                  <a:srgbClr val="004821"/>
                </a:solidFill>
              </a:rPr>
              <a:t>Bilʽam</a:t>
            </a:r>
            <a:r>
              <a:rPr lang="en-ZA" i="1" dirty="0" smtClean="0">
                <a:solidFill>
                  <a:srgbClr val="004821"/>
                </a:solidFill>
              </a:rPr>
              <a:t> then said to </a:t>
            </a:r>
            <a:r>
              <a:rPr lang="en-ZA" i="1" dirty="0" err="1" smtClean="0">
                <a:solidFill>
                  <a:srgbClr val="004821"/>
                </a:solidFill>
              </a:rPr>
              <a:t>Balaq</a:t>
            </a:r>
            <a:r>
              <a:rPr lang="en-ZA" i="1" dirty="0" smtClean="0">
                <a:solidFill>
                  <a:srgbClr val="004821"/>
                </a:solidFill>
              </a:rPr>
              <a:t>, “Stand by your burnt offering, and let me go on. It might be that </a:t>
            </a:r>
            <a:r>
              <a:rPr lang="he-IL" i="1" dirty="0" smtClean="0">
                <a:solidFill>
                  <a:srgbClr val="004821"/>
                </a:solidFill>
              </a:rPr>
              <a:t>יהוה</a:t>
            </a:r>
            <a:r>
              <a:rPr lang="en-ZA" i="1" dirty="0" smtClean="0">
                <a:solidFill>
                  <a:srgbClr val="004821"/>
                </a:solidFill>
              </a:rPr>
              <a:t> does come to meet me, and whatever He shows me I shall declare to you.” And he went to a bare height. And Elohim came to </a:t>
            </a:r>
            <a:r>
              <a:rPr lang="en-ZA" i="1" dirty="0" err="1" smtClean="0">
                <a:solidFill>
                  <a:srgbClr val="004821"/>
                </a:solidFill>
              </a:rPr>
              <a:t>Bilʽam</a:t>
            </a:r>
            <a:r>
              <a:rPr lang="en-ZA" i="1" dirty="0" smtClean="0">
                <a:solidFill>
                  <a:srgbClr val="004821"/>
                </a:solidFill>
              </a:rPr>
              <a:t>, and he said to Him, “I have prepared the seven altars, and I have offered on each altar a bull and a ram.” And </a:t>
            </a:r>
            <a:r>
              <a:rPr lang="he-IL" i="1" dirty="0" smtClean="0">
                <a:solidFill>
                  <a:srgbClr val="004821"/>
                </a:solidFill>
              </a:rPr>
              <a:t>יהוה</a:t>
            </a:r>
            <a:r>
              <a:rPr lang="en-ZA" i="1" dirty="0" smtClean="0">
                <a:solidFill>
                  <a:srgbClr val="004821"/>
                </a:solidFill>
              </a:rPr>
              <a:t> put a word in the mouth of </a:t>
            </a:r>
            <a:r>
              <a:rPr lang="en-ZA" i="1" dirty="0" err="1" smtClean="0">
                <a:solidFill>
                  <a:srgbClr val="004821"/>
                </a:solidFill>
              </a:rPr>
              <a:t>Bilʽam</a:t>
            </a:r>
            <a:r>
              <a:rPr lang="en-ZA" i="1" dirty="0" smtClean="0">
                <a:solidFill>
                  <a:srgbClr val="004821"/>
                </a:solidFill>
              </a:rPr>
              <a:t>, and said, “Return to </a:t>
            </a:r>
            <a:r>
              <a:rPr lang="en-ZA" i="1" dirty="0" err="1" smtClean="0">
                <a:solidFill>
                  <a:srgbClr val="004821"/>
                </a:solidFill>
              </a:rPr>
              <a:t>Balaq</a:t>
            </a:r>
            <a:r>
              <a:rPr lang="en-ZA" i="1" dirty="0" smtClean="0">
                <a:solidFill>
                  <a:srgbClr val="004821"/>
                </a:solidFill>
              </a:rPr>
              <a:t>, and this is what you say.” </a:t>
            </a:r>
            <a:r>
              <a:rPr lang="en-US" b="1" i="1" dirty="0" smtClean="0">
                <a:solidFill>
                  <a:srgbClr val="004821"/>
                </a:solidFill>
              </a:rPr>
              <a:t>(Numbers 22:41-23:5)</a:t>
            </a:r>
          </a:p>
          <a:p>
            <a:pPr>
              <a:lnSpc>
                <a:spcPts val="2200"/>
              </a:lnSpc>
            </a:pPr>
            <a:r>
              <a:rPr lang="en-ZA" dirty="0" smtClean="0"/>
              <a:t>Verse 41, </a:t>
            </a:r>
            <a:r>
              <a:rPr lang="en-ZA" dirty="0" err="1" smtClean="0"/>
              <a:t>Balaq</a:t>
            </a:r>
            <a:r>
              <a:rPr lang="en-ZA" dirty="0" smtClean="0"/>
              <a:t> brought Balaam to the </a:t>
            </a:r>
            <a:r>
              <a:rPr lang="en-ZA" i="1" dirty="0" smtClean="0"/>
              <a:t>“high places of </a:t>
            </a:r>
            <a:r>
              <a:rPr lang="en-ZA" i="1" dirty="0" err="1" smtClean="0"/>
              <a:t>Ba’al</a:t>
            </a:r>
            <a:r>
              <a:rPr lang="en-ZA" i="1" dirty="0" smtClean="0"/>
              <a:t>”  </a:t>
            </a:r>
            <a:r>
              <a:rPr lang="en-ZA" dirty="0" smtClean="0"/>
              <a:t>a pagan worship site. Balaam then has </a:t>
            </a:r>
            <a:r>
              <a:rPr lang="en-ZA" dirty="0" err="1" smtClean="0"/>
              <a:t>Balaq</a:t>
            </a:r>
            <a:r>
              <a:rPr lang="en-ZA" dirty="0" smtClean="0"/>
              <a:t> build seven altars and offer seven bulls and seven rams for him, “for Balaam”. Matthew Henry commentary states, </a:t>
            </a:r>
            <a:r>
              <a:rPr lang="en-ZA" i="1" dirty="0" smtClean="0">
                <a:solidFill>
                  <a:srgbClr val="C00000"/>
                </a:solidFill>
              </a:rPr>
              <a:t>“Oh the </a:t>
            </a:r>
            <a:r>
              <a:rPr lang="en-ZA" i="1" dirty="0" err="1" smtClean="0">
                <a:solidFill>
                  <a:srgbClr val="C00000"/>
                </a:solidFill>
              </a:rPr>
              <a:t>sottishness</a:t>
            </a:r>
            <a:r>
              <a:rPr lang="en-ZA" i="1" dirty="0" smtClean="0">
                <a:solidFill>
                  <a:srgbClr val="C00000"/>
                </a:solidFill>
              </a:rPr>
              <a:t> of superstition, to imagine that God will be at man’s beck!” </a:t>
            </a:r>
            <a:r>
              <a:rPr lang="en-ZA" dirty="0" smtClean="0"/>
              <a:t>To resort to programs, rituals or methodologies to “conjure” up the Presence of </a:t>
            </a:r>
            <a:r>
              <a:rPr lang="he-IL" dirty="0" smtClean="0"/>
              <a:t>יהוה</a:t>
            </a:r>
            <a:r>
              <a:rPr lang="en-ZA" dirty="0" smtClean="0"/>
              <a:t>.</a:t>
            </a:r>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1ST PROPHECY </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he took up his proverb and said, “</a:t>
            </a:r>
            <a:r>
              <a:rPr lang="en-ZA" i="1" dirty="0" err="1" smtClean="0">
                <a:solidFill>
                  <a:srgbClr val="004821"/>
                </a:solidFill>
              </a:rPr>
              <a:t>Balaq</a:t>
            </a:r>
            <a:r>
              <a:rPr lang="en-ZA" i="1" dirty="0" smtClean="0">
                <a:solidFill>
                  <a:srgbClr val="004821"/>
                </a:solidFill>
              </a:rPr>
              <a:t> the sovereign of </a:t>
            </a:r>
            <a:r>
              <a:rPr lang="en-ZA" i="1" dirty="0" err="1" smtClean="0">
                <a:solidFill>
                  <a:srgbClr val="004821"/>
                </a:solidFill>
              </a:rPr>
              <a:t>Mo’ab</a:t>
            </a:r>
            <a:r>
              <a:rPr lang="en-ZA" i="1" dirty="0" smtClean="0">
                <a:solidFill>
                  <a:srgbClr val="004821"/>
                </a:solidFill>
              </a:rPr>
              <a:t>̱ has brought me from Aram, from the mountains of the east. ‘Come, curse </a:t>
            </a:r>
            <a:r>
              <a:rPr lang="en-ZA" i="1" dirty="0" err="1" smtClean="0">
                <a:solidFill>
                  <a:srgbClr val="004821"/>
                </a:solidFill>
              </a:rPr>
              <a:t>Yaʽaqob</a:t>
            </a:r>
            <a:r>
              <a:rPr lang="en-ZA" i="1" dirty="0" smtClean="0">
                <a:solidFill>
                  <a:srgbClr val="004821"/>
                </a:solidFill>
              </a:rPr>
              <a:t>̱ for me, and come, rage at </a:t>
            </a:r>
            <a:r>
              <a:rPr lang="en-ZA" i="1" dirty="0" err="1" smtClean="0">
                <a:solidFill>
                  <a:srgbClr val="004821"/>
                </a:solidFill>
              </a:rPr>
              <a:t>Yisra’ĕl</a:t>
            </a:r>
            <a:r>
              <a:rPr lang="en-ZA" i="1" dirty="0" smtClean="0">
                <a:solidFill>
                  <a:srgbClr val="004821"/>
                </a:solidFill>
              </a:rPr>
              <a:t>!’ “How do I curse whom </a:t>
            </a:r>
            <a:r>
              <a:rPr lang="en-ZA" i="1" dirty="0" err="1" smtClean="0">
                <a:solidFill>
                  <a:srgbClr val="004821"/>
                </a:solidFill>
              </a:rPr>
              <a:t>Ěl</a:t>
            </a:r>
            <a:r>
              <a:rPr lang="en-ZA" i="1" dirty="0" smtClean="0">
                <a:solidFill>
                  <a:srgbClr val="004821"/>
                </a:solidFill>
              </a:rPr>
              <a:t> has not cursed? And how do I rage at whom </a:t>
            </a:r>
            <a:r>
              <a:rPr lang="he-IL" i="1" dirty="0" smtClean="0">
                <a:solidFill>
                  <a:srgbClr val="004821"/>
                </a:solidFill>
              </a:rPr>
              <a:t>יהוה</a:t>
            </a:r>
            <a:r>
              <a:rPr lang="en-ZA" i="1" dirty="0" smtClean="0">
                <a:solidFill>
                  <a:srgbClr val="004821"/>
                </a:solidFill>
              </a:rPr>
              <a:t> has not raged? “For from the top of the rocks I see him, and from the hills I observe him. Look, a people dwelling alone, not reckoning itself among the nations. “Who shall count the dust of </a:t>
            </a:r>
            <a:r>
              <a:rPr lang="en-ZA" i="1" dirty="0" err="1" smtClean="0">
                <a:solidFill>
                  <a:srgbClr val="004821"/>
                </a:solidFill>
              </a:rPr>
              <a:t>Yaʽaqob</a:t>
            </a:r>
            <a:r>
              <a:rPr lang="en-ZA" i="1" dirty="0" smtClean="0">
                <a:solidFill>
                  <a:srgbClr val="004821"/>
                </a:solidFill>
              </a:rPr>
              <a:t>̱, and the number of one-fourth of </a:t>
            </a:r>
            <a:r>
              <a:rPr lang="en-ZA" i="1" dirty="0" err="1" smtClean="0">
                <a:solidFill>
                  <a:srgbClr val="004821"/>
                </a:solidFill>
              </a:rPr>
              <a:t>Yisra’ĕl</a:t>
            </a:r>
            <a:r>
              <a:rPr lang="en-ZA" i="1" dirty="0" smtClean="0">
                <a:solidFill>
                  <a:srgbClr val="004821"/>
                </a:solidFill>
              </a:rPr>
              <a:t>? Let me die the death of the upright, and let my end be like his!” </a:t>
            </a:r>
            <a:r>
              <a:rPr lang="en-US" i="1" dirty="0" smtClean="0">
                <a:solidFill>
                  <a:srgbClr val="004821"/>
                </a:solidFill>
              </a:rPr>
              <a:t>(</a:t>
            </a:r>
            <a:r>
              <a:rPr lang="en-US" b="1" i="1" dirty="0" smtClean="0">
                <a:solidFill>
                  <a:srgbClr val="004821"/>
                </a:solidFill>
              </a:rPr>
              <a:t>Numbers 23:7-10)</a:t>
            </a:r>
          </a:p>
          <a:p>
            <a:r>
              <a:rPr lang="en-ZA" dirty="0" smtClean="0"/>
              <a:t>Obedience to the moral standards and principles of faith revealed in the Torah is ever the key to ancient Israel's national greatness. </a:t>
            </a:r>
            <a:r>
              <a:rPr lang="en-ZA" i="1" dirty="0" smtClean="0"/>
              <a:t>“Not one of the nations” </a:t>
            </a:r>
            <a:r>
              <a:rPr lang="en-ZA" dirty="0" smtClean="0"/>
              <a:t>(set apart) It is the same today.  “</a:t>
            </a:r>
            <a:r>
              <a:rPr lang="en-ZA" i="1" dirty="0" smtClean="0">
                <a:solidFill>
                  <a:srgbClr val="004821"/>
                </a:solidFill>
              </a:rPr>
              <a:t>If you stay in Me, and My Words stay in you, you shall ask whatever you wish, and it shall be done for you. ..“If you guard My commands, you shall stay in My love, even as I have guarded My Father’s commands and stay in His love. (John 15:7-10)</a:t>
            </a:r>
          </a:p>
          <a:p>
            <a:endParaRPr lang="en-ZA" dirty="0" smtClean="0"/>
          </a:p>
          <a:p>
            <a:endParaRPr lang="en-ZA" dirty="0" smtClean="0"/>
          </a:p>
          <a:p>
            <a:endParaRPr lang="en-ZA" dirty="0" smtClean="0"/>
          </a:p>
          <a:p>
            <a:endParaRPr lang="en-ZA" dirty="0" smtClean="0"/>
          </a:p>
          <a:p>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2</a:t>
            </a:r>
            <a:r>
              <a:rPr lang="en-ZA" baseline="30000" dirty="0" smtClean="0"/>
              <a:t>nd</a:t>
            </a:r>
            <a:r>
              <a:rPr lang="en-ZA" dirty="0" smtClean="0"/>
              <a:t> PROPHECY</a:t>
            </a:r>
            <a:endParaRPr lang="en-ZA" dirty="0"/>
          </a:p>
        </p:txBody>
      </p:sp>
      <p:sp>
        <p:nvSpPr>
          <p:cNvPr id="3" name="Content Placeholder 2"/>
          <p:cNvSpPr>
            <a:spLocks noGrp="1"/>
          </p:cNvSpPr>
          <p:nvPr>
            <p:ph idx="1"/>
          </p:nvPr>
        </p:nvSpPr>
        <p:spPr>
          <a:xfrm>
            <a:off x="457200" y="1600200"/>
            <a:ext cx="8229600" cy="5257800"/>
          </a:xfrm>
        </p:spPr>
        <p:txBody>
          <a:bodyPr>
            <a:normAutofit fontScale="92500" lnSpcReduction="20000"/>
          </a:bodyPr>
          <a:lstStyle/>
          <a:p>
            <a:pPr algn="ctr"/>
            <a:r>
              <a:rPr lang="en-ZA" sz="2400" i="1" dirty="0" smtClean="0">
                <a:solidFill>
                  <a:srgbClr val="004821"/>
                </a:solidFill>
              </a:rPr>
              <a:t>And he took him to the field of </a:t>
            </a:r>
            <a:r>
              <a:rPr lang="en-ZA" sz="2400" i="1" dirty="0" err="1" smtClean="0">
                <a:solidFill>
                  <a:srgbClr val="004821"/>
                </a:solidFill>
              </a:rPr>
              <a:t>Tsophim</a:t>
            </a:r>
            <a:r>
              <a:rPr lang="en-ZA" sz="2400" i="1" dirty="0" smtClean="0">
                <a:solidFill>
                  <a:srgbClr val="004821"/>
                </a:solidFill>
              </a:rPr>
              <a:t>, to the top of Pisgah, and built seven altars, and offered a bull and a ram on each altar. .. And </a:t>
            </a:r>
            <a:r>
              <a:rPr lang="he-IL" sz="2400" i="1" dirty="0" smtClean="0">
                <a:solidFill>
                  <a:srgbClr val="004821"/>
                </a:solidFill>
              </a:rPr>
              <a:t>יהוה</a:t>
            </a:r>
            <a:r>
              <a:rPr lang="en-ZA" sz="2400" i="1" dirty="0" smtClean="0">
                <a:solidFill>
                  <a:srgbClr val="004821"/>
                </a:solidFill>
              </a:rPr>
              <a:t> came to </a:t>
            </a:r>
            <a:r>
              <a:rPr lang="en-ZA" sz="2400" i="1" dirty="0" err="1" smtClean="0">
                <a:solidFill>
                  <a:srgbClr val="004821"/>
                </a:solidFill>
              </a:rPr>
              <a:t>Bilʽam</a:t>
            </a:r>
            <a:r>
              <a:rPr lang="en-ZA" sz="2400" i="1" dirty="0" smtClean="0">
                <a:solidFill>
                  <a:srgbClr val="004821"/>
                </a:solidFill>
              </a:rPr>
              <a:t>, and put a word in his mouth, and said, “Go back to </a:t>
            </a:r>
            <a:r>
              <a:rPr lang="en-ZA" sz="2400" i="1" dirty="0" err="1" smtClean="0">
                <a:solidFill>
                  <a:srgbClr val="004821"/>
                </a:solidFill>
              </a:rPr>
              <a:t>Balaq</a:t>
            </a:r>
            <a:r>
              <a:rPr lang="en-ZA" sz="2400" i="1" dirty="0" smtClean="0">
                <a:solidFill>
                  <a:srgbClr val="004821"/>
                </a:solidFill>
              </a:rPr>
              <a:t>, and say this.” So he went to him and saw him standing by his burnt offering, and the heads of </a:t>
            </a:r>
            <a:r>
              <a:rPr lang="en-ZA" sz="2400" i="1" dirty="0" err="1" smtClean="0">
                <a:solidFill>
                  <a:srgbClr val="004821"/>
                </a:solidFill>
              </a:rPr>
              <a:t>Mo’ab</a:t>
            </a:r>
            <a:r>
              <a:rPr lang="en-ZA" sz="2400" i="1" dirty="0" smtClean="0">
                <a:solidFill>
                  <a:srgbClr val="004821"/>
                </a:solidFill>
              </a:rPr>
              <a:t>̱ with him. And </a:t>
            </a:r>
            <a:r>
              <a:rPr lang="en-ZA" sz="2400" i="1" dirty="0" err="1" smtClean="0">
                <a:solidFill>
                  <a:srgbClr val="004821"/>
                </a:solidFill>
              </a:rPr>
              <a:t>Balaq</a:t>
            </a:r>
            <a:r>
              <a:rPr lang="en-ZA" sz="2400" i="1" dirty="0" smtClean="0">
                <a:solidFill>
                  <a:srgbClr val="004821"/>
                </a:solidFill>
              </a:rPr>
              <a:t> asked him, “What did </a:t>
            </a:r>
            <a:r>
              <a:rPr lang="he-IL" sz="2400" i="1" dirty="0" smtClean="0">
                <a:solidFill>
                  <a:srgbClr val="004821"/>
                </a:solidFill>
              </a:rPr>
              <a:t>יהוה</a:t>
            </a:r>
            <a:r>
              <a:rPr lang="en-ZA" sz="2400" i="1" dirty="0" smtClean="0">
                <a:solidFill>
                  <a:srgbClr val="004821"/>
                </a:solidFill>
              </a:rPr>
              <a:t> say?” And he took up his proverb and said, “Rise up, </a:t>
            </a:r>
            <a:r>
              <a:rPr lang="en-ZA" sz="2400" i="1" dirty="0" err="1" smtClean="0">
                <a:solidFill>
                  <a:srgbClr val="004821"/>
                </a:solidFill>
              </a:rPr>
              <a:t>Balaq</a:t>
            </a:r>
            <a:r>
              <a:rPr lang="en-ZA" sz="2400" i="1" dirty="0" smtClean="0">
                <a:solidFill>
                  <a:srgbClr val="004821"/>
                </a:solidFill>
              </a:rPr>
              <a:t>, and hear! Listen to me, son of </a:t>
            </a:r>
            <a:r>
              <a:rPr lang="en-ZA" sz="2400" i="1" dirty="0" err="1" smtClean="0">
                <a:solidFill>
                  <a:srgbClr val="004821"/>
                </a:solidFill>
              </a:rPr>
              <a:t>Tsippor</a:t>
            </a:r>
            <a:r>
              <a:rPr lang="en-ZA" sz="2400" i="1" dirty="0" smtClean="0">
                <a:solidFill>
                  <a:srgbClr val="004821"/>
                </a:solidFill>
              </a:rPr>
              <a:t>! “</a:t>
            </a:r>
            <a:r>
              <a:rPr lang="en-ZA" sz="2400" i="1" dirty="0" err="1" smtClean="0">
                <a:solidFill>
                  <a:srgbClr val="004821"/>
                </a:solidFill>
              </a:rPr>
              <a:t>Ěl</a:t>
            </a:r>
            <a:r>
              <a:rPr lang="en-ZA" sz="2400" i="1" dirty="0" smtClean="0">
                <a:solidFill>
                  <a:srgbClr val="004821"/>
                </a:solidFill>
              </a:rPr>
              <a:t> is not a man, to lie; nor a son of man, to repent! Has He said, and would He not do it; or spoken, and would not confirm it? “See, I have received, to bless. And He has blessed, and I do not reverse it. “He has not looked upon wickedness in </a:t>
            </a:r>
            <a:r>
              <a:rPr lang="en-ZA" sz="2400" i="1" dirty="0" err="1" smtClean="0">
                <a:solidFill>
                  <a:srgbClr val="004821"/>
                </a:solidFill>
              </a:rPr>
              <a:t>Yaʽaqob</a:t>
            </a:r>
            <a:r>
              <a:rPr lang="en-ZA" sz="2400" i="1" dirty="0" smtClean="0">
                <a:solidFill>
                  <a:srgbClr val="004821"/>
                </a:solidFill>
              </a:rPr>
              <a:t>̱, nor has He seen trouble in </a:t>
            </a:r>
            <a:r>
              <a:rPr lang="en-ZA" sz="2400" i="1" dirty="0" err="1" smtClean="0">
                <a:solidFill>
                  <a:srgbClr val="004821"/>
                </a:solidFill>
              </a:rPr>
              <a:t>Yisra’ĕl</a:t>
            </a:r>
            <a:r>
              <a:rPr lang="en-ZA" sz="2400" i="1" dirty="0" smtClean="0">
                <a:solidFill>
                  <a:srgbClr val="004821"/>
                </a:solidFill>
              </a:rPr>
              <a:t>. </a:t>
            </a:r>
            <a:r>
              <a:rPr lang="he-IL" sz="2400" i="1" dirty="0" smtClean="0">
                <a:solidFill>
                  <a:srgbClr val="004821"/>
                </a:solidFill>
              </a:rPr>
              <a:t>יהוה</a:t>
            </a:r>
            <a:r>
              <a:rPr lang="en-ZA" sz="2400" i="1" dirty="0" smtClean="0">
                <a:solidFill>
                  <a:srgbClr val="004821"/>
                </a:solidFill>
              </a:rPr>
              <a:t> his Elohim is with him, and the shout of a Sovereign is in him. “</a:t>
            </a:r>
            <a:r>
              <a:rPr lang="en-ZA" sz="2400" i="1" dirty="0" err="1" smtClean="0">
                <a:solidFill>
                  <a:srgbClr val="004821"/>
                </a:solidFill>
              </a:rPr>
              <a:t>Ěl</a:t>
            </a:r>
            <a:r>
              <a:rPr lang="en-ZA" sz="2400" i="1" dirty="0" smtClean="0">
                <a:solidFill>
                  <a:srgbClr val="004821"/>
                </a:solidFill>
              </a:rPr>
              <a:t> who brought them out of </a:t>
            </a:r>
            <a:r>
              <a:rPr lang="en-ZA" sz="2400" i="1" dirty="0" err="1" smtClean="0">
                <a:solidFill>
                  <a:srgbClr val="004821"/>
                </a:solidFill>
              </a:rPr>
              <a:t>Mitsrayim</a:t>
            </a:r>
            <a:r>
              <a:rPr lang="en-ZA" sz="2400" i="1" dirty="0" smtClean="0">
                <a:solidFill>
                  <a:srgbClr val="004821"/>
                </a:solidFill>
              </a:rPr>
              <a:t>, is for them like the horns of a wild ox. “For there is no sorcery against </a:t>
            </a:r>
            <a:r>
              <a:rPr lang="en-ZA" sz="2400" i="1" dirty="0" err="1" smtClean="0">
                <a:solidFill>
                  <a:srgbClr val="004821"/>
                </a:solidFill>
              </a:rPr>
              <a:t>Yaʽaqob</a:t>
            </a:r>
            <a:r>
              <a:rPr lang="en-ZA" sz="2400" i="1" dirty="0" smtClean="0">
                <a:solidFill>
                  <a:srgbClr val="004821"/>
                </a:solidFill>
              </a:rPr>
              <a:t>̱, nor is there any divination against </a:t>
            </a:r>
            <a:r>
              <a:rPr lang="en-ZA" sz="2400" i="1" dirty="0" err="1" smtClean="0">
                <a:solidFill>
                  <a:srgbClr val="004821"/>
                </a:solidFill>
              </a:rPr>
              <a:t>Yisra’ĕl</a:t>
            </a:r>
            <a:r>
              <a:rPr lang="en-ZA" sz="2400" i="1" dirty="0" smtClean="0">
                <a:solidFill>
                  <a:srgbClr val="004821"/>
                </a:solidFill>
              </a:rPr>
              <a:t>. Now it is said to </a:t>
            </a:r>
            <a:r>
              <a:rPr lang="en-ZA" sz="2400" i="1" dirty="0" err="1" smtClean="0">
                <a:solidFill>
                  <a:srgbClr val="004821"/>
                </a:solidFill>
              </a:rPr>
              <a:t>Yaʽaqob</a:t>
            </a:r>
            <a:r>
              <a:rPr lang="en-ZA" sz="2400" i="1" dirty="0" smtClean="0">
                <a:solidFill>
                  <a:srgbClr val="004821"/>
                </a:solidFill>
              </a:rPr>
              <a:t>̱ and to </a:t>
            </a:r>
            <a:r>
              <a:rPr lang="en-ZA" sz="2400" i="1" dirty="0" err="1" smtClean="0">
                <a:solidFill>
                  <a:srgbClr val="004821"/>
                </a:solidFill>
              </a:rPr>
              <a:t>Yisra’ĕl</a:t>
            </a:r>
            <a:r>
              <a:rPr lang="en-ZA" sz="2400" i="1" dirty="0" smtClean="0">
                <a:solidFill>
                  <a:srgbClr val="004821"/>
                </a:solidFill>
              </a:rPr>
              <a:t>, ‘What has </a:t>
            </a:r>
            <a:r>
              <a:rPr lang="en-ZA" sz="2400" i="1" dirty="0" err="1" smtClean="0">
                <a:solidFill>
                  <a:srgbClr val="004821"/>
                </a:solidFill>
              </a:rPr>
              <a:t>Ěl</a:t>
            </a:r>
            <a:r>
              <a:rPr lang="en-ZA" sz="2400" i="1" dirty="0" smtClean="0">
                <a:solidFill>
                  <a:srgbClr val="004821"/>
                </a:solidFill>
              </a:rPr>
              <a:t> done!’ “Look, a people rises like a lioness, and lifts itself up like a lion; it lies not down until it devours the prey, and drinks the blood of the slain.” </a:t>
            </a:r>
            <a:r>
              <a:rPr lang="en-US" sz="2400" i="1" dirty="0" smtClean="0">
                <a:solidFill>
                  <a:srgbClr val="004821"/>
                </a:solidFill>
              </a:rPr>
              <a:t>(Numbers 23:14-24)</a:t>
            </a:r>
          </a:p>
          <a:p>
            <a:endParaRPr lang="en-US" sz="2400" dirty="0" smtClean="0"/>
          </a:p>
          <a:p>
            <a:endParaRPr lang="en-ZA" dirty="0" smtClean="0"/>
          </a:p>
          <a:p>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US" dirty="0" smtClean="0"/>
              <a:t>BALAK</a:t>
            </a:r>
            <a:endParaRPr lang="en-ZA" dirty="0"/>
          </a:p>
        </p:txBody>
      </p:sp>
      <p:sp>
        <p:nvSpPr>
          <p:cNvPr id="5" name="Subtitle 4"/>
          <p:cNvSpPr>
            <a:spLocks noGrp="1"/>
          </p:cNvSpPr>
          <p:nvPr>
            <p:ph type="subTitle" idx="1"/>
          </p:nvPr>
        </p:nvSpPr>
        <p:spPr>
          <a:xfrm>
            <a:off x="323528" y="5085184"/>
            <a:ext cx="8424936" cy="1772816"/>
          </a:xfrm>
        </p:spPr>
        <p:txBody>
          <a:bodyPr>
            <a:noAutofit/>
          </a:bodyPr>
          <a:lstStyle/>
          <a:p>
            <a:r>
              <a:rPr lang="en-ZA" b="1" dirty="0" smtClean="0"/>
              <a:t>TORAH: </a:t>
            </a:r>
            <a:r>
              <a:rPr lang="en-ZA" b="0" dirty="0" smtClean="0"/>
              <a:t>Numbers 22:2-25:9 </a:t>
            </a:r>
          </a:p>
          <a:p>
            <a:r>
              <a:rPr lang="en-ZA" b="1" dirty="0" smtClean="0"/>
              <a:t>HAFTORAH: </a:t>
            </a:r>
            <a:r>
              <a:rPr lang="en-ZA" b="0" dirty="0" smtClean="0"/>
              <a:t>Micah 5:6-6:8</a:t>
            </a:r>
          </a:p>
          <a:p>
            <a:r>
              <a:rPr lang="en-ZA" b="1" dirty="0" smtClean="0"/>
              <a:t>B’RIT CHADASHAH: </a:t>
            </a:r>
            <a:r>
              <a:rPr lang="en-ZA" b="0" dirty="0" smtClean="0"/>
              <a:t>1 Corinthians 1:20-31</a:t>
            </a:r>
          </a:p>
          <a:p>
            <a:r>
              <a:rPr lang="en-ZA" sz="1800" i="1" dirty="0" smtClean="0">
                <a:solidFill>
                  <a:schemeClr val="accent6">
                    <a:lumMod val="50000"/>
                  </a:schemeClr>
                </a:solidFill>
              </a:rPr>
              <a:t>All references: The Scripture 1998+ unless otherwise noted</a:t>
            </a:r>
            <a:endParaRPr lang="en-ZA" sz="1800" dirty="0" smtClean="0"/>
          </a:p>
          <a:p>
            <a:endParaRPr lang="en-ZA" sz="2800" b="0" dirty="0" smtClean="0"/>
          </a:p>
          <a:p>
            <a:r>
              <a:rPr lang="en-ZA" sz="2800" dirty="0" smtClean="0"/>
              <a:t/>
            </a:r>
            <a:br>
              <a:rPr lang="en-ZA" sz="2800" dirty="0" smtClean="0"/>
            </a:br>
            <a:endParaRPr lang="en-ZA" sz="2800" dirty="0"/>
          </a:p>
        </p:txBody>
      </p:sp>
      <p:pic>
        <p:nvPicPr>
          <p:cNvPr id="6" name="Picture 5" descr="1229913472qjzl6wu.jpg"/>
          <p:cNvPicPr>
            <a:picLocks noChangeAspect="1"/>
          </p:cNvPicPr>
          <p:nvPr/>
        </p:nvPicPr>
        <p:blipFill>
          <a:blip r:embed="rId2" cstate="print"/>
          <a:stretch>
            <a:fillRect/>
          </a:stretch>
        </p:blipFill>
        <p:spPr>
          <a:xfrm>
            <a:off x="2339752" y="1340768"/>
            <a:ext cx="4431010" cy="3386759"/>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REVELATION OF ISREAL</a:t>
            </a:r>
            <a:endParaRPr lang="en-ZA" dirty="0"/>
          </a:p>
        </p:txBody>
      </p:sp>
      <p:sp>
        <p:nvSpPr>
          <p:cNvPr id="3" name="Content Placeholder 2"/>
          <p:cNvSpPr>
            <a:spLocks noGrp="1"/>
          </p:cNvSpPr>
          <p:nvPr>
            <p:ph idx="1"/>
          </p:nvPr>
        </p:nvSpPr>
        <p:spPr/>
        <p:txBody>
          <a:bodyPr>
            <a:normAutofit lnSpcReduction="10000"/>
          </a:bodyPr>
          <a:lstStyle/>
          <a:p>
            <a:pPr marL="457200" indent="-457200">
              <a:buFont typeface="+mj-lt"/>
              <a:buAutoNum type="arabicPeriod"/>
            </a:pPr>
            <a:r>
              <a:rPr lang="en-ZA" dirty="0" smtClean="0"/>
              <a:t>The righteousness of the people. There is no iniquity in God’s people. </a:t>
            </a:r>
          </a:p>
          <a:p>
            <a:pPr marL="457200" indent="-457200">
              <a:buFont typeface="+mj-lt"/>
              <a:buAutoNum type="arabicPeriod"/>
            </a:pPr>
            <a:r>
              <a:rPr lang="en-ZA" dirty="0" smtClean="0"/>
              <a:t>The presence of the Most High Elohim was with and among them. The message: When you attack My children, you attack the Kingdom of God!</a:t>
            </a:r>
          </a:p>
          <a:p>
            <a:pPr marL="457200" indent="-457200">
              <a:buFont typeface="+mj-lt"/>
              <a:buAutoNum type="arabicPeriod"/>
            </a:pPr>
            <a:r>
              <a:rPr lang="en-ZA" dirty="0" smtClean="0"/>
              <a:t>He provides strength and ability for every required service and call. We have the strength necessary to do whatever must be done, in peaceful domestic labours or in making war! </a:t>
            </a:r>
          </a:p>
          <a:p>
            <a:pPr marL="457200" indent="-457200">
              <a:buFont typeface="+mj-lt"/>
              <a:buAutoNum type="arabicPeriod"/>
            </a:pPr>
            <a:r>
              <a:rPr lang="he-IL" dirty="0" smtClean="0"/>
              <a:t>יהוה</a:t>
            </a:r>
            <a:r>
              <a:rPr lang="en-ZA" dirty="0" smtClean="0"/>
              <a:t> gives His people authoritative knowledge concerning His will and favour. There is no need for divination, auguries, chants, or charms. Such practices are useless, and condemned (Lev. 19:26). </a:t>
            </a:r>
          </a:p>
          <a:p>
            <a:pPr marL="457200" indent="-457200">
              <a:buFont typeface="+mj-lt"/>
              <a:buAutoNum type="arabicPeriod"/>
            </a:pPr>
            <a:r>
              <a:rPr lang="en-ZA" dirty="0" smtClean="0"/>
              <a:t>Reveals that we possess the spirit/strength of body, soul, and spirit, to destroy. We have the strength and determination of a bull, and the courage and ferocity of a lion, an intimation, a reference to the Lion of the tribe of Judah, </a:t>
            </a:r>
            <a:r>
              <a:rPr lang="he-IL" sz="2000" dirty="0" smtClean="0"/>
              <a:t>יהושע</a:t>
            </a:r>
            <a:r>
              <a:rPr lang="en-ZA" dirty="0" smtClean="0"/>
              <a:t>. </a:t>
            </a:r>
          </a:p>
          <a:p>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PE’OR</a:t>
            </a:r>
            <a:endParaRPr lang="en-ZA" dirty="0"/>
          </a:p>
        </p:txBody>
      </p:sp>
      <p:sp>
        <p:nvSpPr>
          <p:cNvPr id="3" name="Content Placeholder 2"/>
          <p:cNvSpPr>
            <a:spLocks noGrp="1"/>
          </p:cNvSpPr>
          <p:nvPr>
            <p:ph idx="1"/>
          </p:nvPr>
        </p:nvSpPr>
        <p:spPr/>
        <p:txBody>
          <a:bodyPr>
            <a:normAutofit fontScale="92500"/>
          </a:bodyPr>
          <a:lstStyle/>
          <a:p>
            <a:pPr algn="ctr">
              <a:lnSpc>
                <a:spcPts val="2300"/>
              </a:lnSpc>
            </a:pPr>
            <a:r>
              <a:rPr lang="en-ZA" sz="2400" i="1" dirty="0" smtClean="0">
                <a:solidFill>
                  <a:srgbClr val="004821"/>
                </a:solidFill>
              </a:rPr>
              <a:t>And </a:t>
            </a:r>
            <a:r>
              <a:rPr lang="en-ZA" sz="2400" i="1" dirty="0" err="1" smtClean="0">
                <a:solidFill>
                  <a:srgbClr val="004821"/>
                </a:solidFill>
              </a:rPr>
              <a:t>Balaq</a:t>
            </a:r>
            <a:r>
              <a:rPr lang="en-ZA" sz="2400" i="1" dirty="0" smtClean="0">
                <a:solidFill>
                  <a:srgbClr val="004821"/>
                </a:solidFill>
              </a:rPr>
              <a:t> said to </a:t>
            </a:r>
            <a:r>
              <a:rPr lang="en-ZA" sz="2400" i="1" dirty="0" err="1" smtClean="0">
                <a:solidFill>
                  <a:srgbClr val="004821"/>
                </a:solidFill>
              </a:rPr>
              <a:t>Bilʽam</a:t>
            </a:r>
            <a:r>
              <a:rPr lang="en-ZA" sz="2400" i="1" dirty="0" smtClean="0">
                <a:solidFill>
                  <a:srgbClr val="004821"/>
                </a:solidFill>
              </a:rPr>
              <a:t>, “Do not curse them at all, nor bless them at all!” And </a:t>
            </a:r>
            <a:r>
              <a:rPr lang="en-ZA" sz="2400" i="1" dirty="0" err="1" smtClean="0">
                <a:solidFill>
                  <a:srgbClr val="004821"/>
                </a:solidFill>
              </a:rPr>
              <a:t>Bilʽam</a:t>
            </a:r>
            <a:r>
              <a:rPr lang="en-ZA" sz="2400" i="1" dirty="0" smtClean="0">
                <a:solidFill>
                  <a:srgbClr val="004821"/>
                </a:solidFill>
              </a:rPr>
              <a:t> answered and said to </a:t>
            </a:r>
            <a:r>
              <a:rPr lang="en-ZA" sz="2400" i="1" dirty="0" err="1" smtClean="0">
                <a:solidFill>
                  <a:srgbClr val="004821"/>
                </a:solidFill>
              </a:rPr>
              <a:t>Balaq</a:t>
            </a:r>
            <a:r>
              <a:rPr lang="en-ZA" sz="2400" i="1" dirty="0" smtClean="0">
                <a:solidFill>
                  <a:srgbClr val="004821"/>
                </a:solidFill>
              </a:rPr>
              <a:t>, “Have I not spoken to you, saying, ‘All that </a:t>
            </a:r>
            <a:r>
              <a:rPr lang="he-IL" sz="2400" i="1" dirty="0" smtClean="0">
                <a:solidFill>
                  <a:srgbClr val="004821"/>
                </a:solidFill>
              </a:rPr>
              <a:t>יהוה</a:t>
            </a:r>
            <a:r>
              <a:rPr lang="en-ZA" sz="2400" i="1" dirty="0" smtClean="0">
                <a:solidFill>
                  <a:srgbClr val="004821"/>
                </a:solidFill>
              </a:rPr>
              <a:t> speaks, that I do’?” .. And </a:t>
            </a:r>
            <a:r>
              <a:rPr lang="en-ZA" sz="2400" i="1" dirty="0" err="1" smtClean="0">
                <a:solidFill>
                  <a:srgbClr val="004821"/>
                </a:solidFill>
              </a:rPr>
              <a:t>Balaq</a:t>
            </a:r>
            <a:r>
              <a:rPr lang="en-ZA" sz="2400" i="1" dirty="0" smtClean="0">
                <a:solidFill>
                  <a:srgbClr val="004821"/>
                </a:solidFill>
              </a:rPr>
              <a:t> took </a:t>
            </a:r>
            <a:r>
              <a:rPr lang="en-ZA" sz="2400" i="1" dirty="0" err="1" smtClean="0">
                <a:solidFill>
                  <a:srgbClr val="004821"/>
                </a:solidFill>
              </a:rPr>
              <a:t>Bilʽam</a:t>
            </a:r>
            <a:r>
              <a:rPr lang="en-ZA" sz="2400" i="1" dirty="0" smtClean="0">
                <a:solidFill>
                  <a:srgbClr val="004821"/>
                </a:solidFill>
              </a:rPr>
              <a:t> to the top of </a:t>
            </a:r>
            <a:r>
              <a:rPr lang="en-ZA" sz="2400" i="1" dirty="0" err="1" smtClean="0">
                <a:solidFill>
                  <a:srgbClr val="004821"/>
                </a:solidFill>
              </a:rPr>
              <a:t>Peʽor</a:t>
            </a:r>
            <a:r>
              <a:rPr lang="en-ZA" sz="2400" i="1" dirty="0" smtClean="0">
                <a:solidFill>
                  <a:srgbClr val="004821"/>
                </a:solidFill>
              </a:rPr>
              <a:t>, that overlooks the wasteland. And </a:t>
            </a:r>
            <a:r>
              <a:rPr lang="en-ZA" sz="2400" i="1" dirty="0" err="1" smtClean="0">
                <a:solidFill>
                  <a:srgbClr val="004821"/>
                </a:solidFill>
              </a:rPr>
              <a:t>Bilʽam</a:t>
            </a:r>
            <a:r>
              <a:rPr lang="en-ZA" sz="2400" i="1" dirty="0" smtClean="0">
                <a:solidFill>
                  <a:srgbClr val="004821"/>
                </a:solidFill>
              </a:rPr>
              <a:t> said to </a:t>
            </a:r>
            <a:r>
              <a:rPr lang="en-ZA" sz="2400" i="1" dirty="0" err="1" smtClean="0">
                <a:solidFill>
                  <a:srgbClr val="004821"/>
                </a:solidFill>
              </a:rPr>
              <a:t>Balaq</a:t>
            </a:r>
            <a:r>
              <a:rPr lang="en-ZA" sz="2400" i="1" dirty="0" smtClean="0">
                <a:solidFill>
                  <a:srgbClr val="004821"/>
                </a:solidFill>
              </a:rPr>
              <a:t>, “Build seven alters for me here, and prepare seven bulls and seven rams for me here.” And </a:t>
            </a:r>
            <a:r>
              <a:rPr lang="en-ZA" sz="2400" i="1" dirty="0" err="1" smtClean="0">
                <a:solidFill>
                  <a:srgbClr val="004821"/>
                </a:solidFill>
              </a:rPr>
              <a:t>Balaq</a:t>
            </a:r>
            <a:r>
              <a:rPr lang="en-ZA" sz="2400" i="1" dirty="0" smtClean="0">
                <a:solidFill>
                  <a:srgbClr val="004821"/>
                </a:solidFill>
              </a:rPr>
              <a:t> did as </a:t>
            </a:r>
            <a:r>
              <a:rPr lang="en-ZA" sz="2400" i="1" dirty="0" err="1" smtClean="0">
                <a:solidFill>
                  <a:srgbClr val="004821"/>
                </a:solidFill>
              </a:rPr>
              <a:t>Bilʽam</a:t>
            </a:r>
            <a:r>
              <a:rPr lang="en-ZA" sz="2400" i="1" dirty="0" smtClean="0">
                <a:solidFill>
                  <a:srgbClr val="004821"/>
                </a:solidFill>
              </a:rPr>
              <a:t> had said, and offered a bull and a ram on each altar. </a:t>
            </a:r>
            <a:r>
              <a:rPr lang="en-US" sz="2400" b="1" i="1" dirty="0" smtClean="0">
                <a:solidFill>
                  <a:srgbClr val="004821"/>
                </a:solidFill>
              </a:rPr>
              <a:t>(Numbers 23:25-30)</a:t>
            </a:r>
          </a:p>
          <a:p>
            <a:pPr>
              <a:lnSpc>
                <a:spcPts val="2300"/>
              </a:lnSpc>
            </a:pPr>
            <a:r>
              <a:rPr lang="en-ZA" sz="2400" dirty="0" err="1" smtClean="0"/>
              <a:t>Pe’or</a:t>
            </a:r>
            <a:r>
              <a:rPr lang="en-ZA" sz="2400" dirty="0" smtClean="0"/>
              <a:t>, the very mountain of </a:t>
            </a:r>
            <a:r>
              <a:rPr lang="en-ZA" sz="2400" dirty="0" err="1" smtClean="0"/>
              <a:t>Ba’al</a:t>
            </a:r>
            <a:r>
              <a:rPr lang="en-ZA" sz="2400" dirty="0" smtClean="0"/>
              <a:t>. </a:t>
            </a:r>
            <a:r>
              <a:rPr lang="en-ZA" sz="2400" i="1" dirty="0" smtClean="0"/>
              <a:t>“</a:t>
            </a:r>
            <a:r>
              <a:rPr lang="en-ZA" sz="2400" i="1" dirty="0" err="1" smtClean="0"/>
              <a:t>Pe’or</a:t>
            </a:r>
            <a:r>
              <a:rPr lang="en-ZA" sz="2400" i="1" dirty="0" smtClean="0"/>
              <a:t>” </a:t>
            </a:r>
            <a:r>
              <a:rPr lang="en-ZA" sz="2400" dirty="0" smtClean="0"/>
              <a:t>is another name for </a:t>
            </a:r>
            <a:r>
              <a:rPr lang="en-ZA" sz="2400" dirty="0" err="1" smtClean="0"/>
              <a:t>Ba’al</a:t>
            </a:r>
            <a:r>
              <a:rPr lang="en-ZA" sz="2400" dirty="0" smtClean="0"/>
              <a:t>, the </a:t>
            </a:r>
            <a:r>
              <a:rPr lang="en-ZA" sz="2400" dirty="0" err="1" smtClean="0"/>
              <a:t>Mo’abites</a:t>
            </a:r>
            <a:r>
              <a:rPr lang="en-ZA" sz="2400" dirty="0" smtClean="0"/>
              <a:t> chief mighty one. </a:t>
            </a:r>
            <a:r>
              <a:rPr lang="en-ZA" sz="2400" dirty="0" err="1" smtClean="0"/>
              <a:t>Pe’or</a:t>
            </a:r>
            <a:r>
              <a:rPr lang="en-ZA" sz="2400" dirty="0" smtClean="0"/>
              <a:t> means “cleft” or “rest”, but, in Hebrew, it means </a:t>
            </a:r>
            <a:r>
              <a:rPr lang="en-ZA" sz="2400" i="1" dirty="0" smtClean="0"/>
              <a:t>“mouth of light” or “opening of light”. </a:t>
            </a:r>
            <a:r>
              <a:rPr lang="en-ZA" sz="2400" dirty="0" smtClean="0"/>
              <a:t>Many pagans have to do with light, or the promise to provide light or truth. Paul wrote in </a:t>
            </a:r>
            <a:r>
              <a:rPr lang="en-ZA" sz="2400" b="1" i="1" dirty="0" smtClean="0">
                <a:solidFill>
                  <a:srgbClr val="004821"/>
                </a:solidFill>
              </a:rPr>
              <a:t>2 Corinthians 11:12-14 </a:t>
            </a:r>
            <a:r>
              <a:rPr lang="en-ZA" sz="2400" i="1" dirty="0" smtClean="0">
                <a:solidFill>
                  <a:srgbClr val="004821"/>
                </a:solidFill>
              </a:rPr>
              <a:t>And I shall go on doing as I do, in order to cut off the occasion from those desiring an occasion, so that in that which they boast, they might be found also as we are. For such are false emissaries, deceptive workers, masquerading as emissaries of Messiah. And no wonder! For Satan himself masquerades as a messenger of light! </a:t>
            </a:r>
          </a:p>
          <a:p>
            <a:endParaRPr lang="en-ZA" dirty="0" smtClean="0"/>
          </a:p>
          <a:p>
            <a:endParaRPr lang="en-ZA" dirty="0" smtClean="0"/>
          </a:p>
          <a:p>
            <a:endParaRPr lang="en-ZA" dirty="0" smtClean="0"/>
          </a:p>
          <a:p>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3RD PROPHECY</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when </a:t>
            </a:r>
            <a:r>
              <a:rPr lang="en-ZA" i="1" dirty="0" err="1" smtClean="0">
                <a:solidFill>
                  <a:srgbClr val="004821"/>
                </a:solidFill>
              </a:rPr>
              <a:t>Bilʽam</a:t>
            </a:r>
            <a:r>
              <a:rPr lang="en-ZA" i="1" dirty="0" smtClean="0">
                <a:solidFill>
                  <a:srgbClr val="004821"/>
                </a:solidFill>
              </a:rPr>
              <a:t> saw that it pleased </a:t>
            </a:r>
            <a:r>
              <a:rPr lang="he-IL" i="1" dirty="0" smtClean="0">
                <a:solidFill>
                  <a:srgbClr val="004821"/>
                </a:solidFill>
              </a:rPr>
              <a:t>יהוה</a:t>
            </a:r>
            <a:r>
              <a:rPr lang="en-ZA" i="1" dirty="0" smtClean="0">
                <a:solidFill>
                  <a:srgbClr val="004821"/>
                </a:solidFill>
              </a:rPr>
              <a:t> to bless </a:t>
            </a:r>
            <a:r>
              <a:rPr lang="en-ZA" i="1" dirty="0" err="1" smtClean="0">
                <a:solidFill>
                  <a:srgbClr val="004821"/>
                </a:solidFill>
              </a:rPr>
              <a:t>Yisra’ĕl</a:t>
            </a:r>
            <a:r>
              <a:rPr lang="en-ZA" i="1" dirty="0" smtClean="0">
                <a:solidFill>
                  <a:srgbClr val="004821"/>
                </a:solidFill>
              </a:rPr>
              <a:t>, he did not go as at other times, to seek to use sorcery, but he set his face toward the wilderness. And </a:t>
            </a:r>
            <a:r>
              <a:rPr lang="en-ZA" i="1" dirty="0" err="1" smtClean="0">
                <a:solidFill>
                  <a:srgbClr val="004821"/>
                </a:solidFill>
              </a:rPr>
              <a:t>Bilʽam</a:t>
            </a:r>
            <a:r>
              <a:rPr lang="en-ZA" i="1" dirty="0" smtClean="0">
                <a:solidFill>
                  <a:srgbClr val="004821"/>
                </a:solidFill>
              </a:rPr>
              <a:t> lifted up his eyes and saw </a:t>
            </a:r>
            <a:r>
              <a:rPr lang="en-ZA" i="1" dirty="0" err="1" smtClean="0">
                <a:solidFill>
                  <a:srgbClr val="004821"/>
                </a:solidFill>
              </a:rPr>
              <a:t>Yisra’ĕl</a:t>
            </a:r>
            <a:r>
              <a:rPr lang="en-ZA" i="1" dirty="0" smtClean="0">
                <a:solidFill>
                  <a:srgbClr val="004821"/>
                </a:solidFill>
              </a:rPr>
              <a:t> encamped according to their tribes. And the Spirit of Elohim came upon him. And he took up his proverb and said, “The saying of </a:t>
            </a:r>
            <a:r>
              <a:rPr lang="en-ZA" i="1" dirty="0" err="1" smtClean="0">
                <a:solidFill>
                  <a:srgbClr val="004821"/>
                </a:solidFill>
              </a:rPr>
              <a:t>Bilʽam</a:t>
            </a:r>
            <a:r>
              <a:rPr lang="en-ZA" i="1" dirty="0" smtClean="0">
                <a:solidFill>
                  <a:srgbClr val="004821"/>
                </a:solidFill>
              </a:rPr>
              <a:t>, son of </a:t>
            </a:r>
            <a:r>
              <a:rPr lang="en-ZA" i="1" dirty="0" err="1" smtClean="0">
                <a:solidFill>
                  <a:srgbClr val="004821"/>
                </a:solidFill>
              </a:rPr>
              <a:t>Beʽor</a:t>
            </a:r>
            <a:r>
              <a:rPr lang="en-ZA" i="1" dirty="0" smtClean="0">
                <a:solidFill>
                  <a:srgbClr val="004821"/>
                </a:solidFill>
              </a:rPr>
              <a:t>, and the saying of the man whose eyes are opened, the saying of him who hears the words of </a:t>
            </a:r>
            <a:r>
              <a:rPr lang="en-ZA" i="1" dirty="0" err="1" smtClean="0">
                <a:solidFill>
                  <a:srgbClr val="004821"/>
                </a:solidFill>
              </a:rPr>
              <a:t>Ěl</a:t>
            </a:r>
            <a:r>
              <a:rPr lang="en-ZA" i="1" dirty="0" smtClean="0">
                <a:solidFill>
                  <a:srgbClr val="004821"/>
                </a:solidFill>
              </a:rPr>
              <a:t>, who sees the vision of the Almighty, who falls down, with eyes opened wide: “How good are your tents, O </a:t>
            </a:r>
            <a:r>
              <a:rPr lang="en-ZA" i="1" dirty="0" err="1" smtClean="0">
                <a:solidFill>
                  <a:srgbClr val="004821"/>
                </a:solidFill>
              </a:rPr>
              <a:t>Yaʽaqob</a:t>
            </a:r>
            <a:r>
              <a:rPr lang="en-ZA" i="1" dirty="0" smtClean="0">
                <a:solidFill>
                  <a:srgbClr val="004821"/>
                </a:solidFill>
              </a:rPr>
              <a:t>̱, your dwellings, O </a:t>
            </a:r>
            <a:r>
              <a:rPr lang="en-ZA" i="1" dirty="0" err="1" smtClean="0">
                <a:solidFill>
                  <a:srgbClr val="004821"/>
                </a:solidFill>
              </a:rPr>
              <a:t>Yisra’ĕl</a:t>
            </a:r>
            <a:r>
              <a:rPr lang="en-ZA" i="1" dirty="0" smtClean="0">
                <a:solidFill>
                  <a:srgbClr val="004821"/>
                </a:solidFill>
              </a:rPr>
              <a:t>! “Like </a:t>
            </a:r>
            <a:r>
              <a:rPr lang="en-ZA" i="1" dirty="0" err="1" smtClean="0">
                <a:solidFill>
                  <a:srgbClr val="004821"/>
                </a:solidFill>
              </a:rPr>
              <a:t>wadis</a:t>
            </a:r>
            <a:r>
              <a:rPr lang="en-ZA" i="1" dirty="0" smtClean="0">
                <a:solidFill>
                  <a:srgbClr val="004821"/>
                </a:solidFill>
              </a:rPr>
              <a:t> that stretch out, like gardens by a river, like aloes planted by </a:t>
            </a:r>
            <a:r>
              <a:rPr lang="he-IL" i="1" dirty="0" smtClean="0">
                <a:solidFill>
                  <a:srgbClr val="004821"/>
                </a:solidFill>
              </a:rPr>
              <a:t>יהוה</a:t>
            </a:r>
            <a:r>
              <a:rPr lang="en-ZA" i="1" dirty="0" smtClean="0">
                <a:solidFill>
                  <a:srgbClr val="004821"/>
                </a:solidFill>
              </a:rPr>
              <a:t>, like cedars beside waters. “He makes water flow from his buckets, and his seed is in many waters. His sovereign is higher than </a:t>
            </a:r>
            <a:r>
              <a:rPr lang="en-ZA" i="1" dirty="0" err="1" smtClean="0">
                <a:solidFill>
                  <a:srgbClr val="004821"/>
                </a:solidFill>
              </a:rPr>
              <a:t>Aḡag</a:t>
            </a:r>
            <a:r>
              <a:rPr lang="en-ZA" i="1" dirty="0" smtClean="0">
                <a:solidFill>
                  <a:srgbClr val="004821"/>
                </a:solidFill>
              </a:rPr>
              <a:t>̄, and his reign is exalted. “</a:t>
            </a:r>
            <a:r>
              <a:rPr lang="en-ZA" i="1" dirty="0" err="1" smtClean="0">
                <a:solidFill>
                  <a:srgbClr val="004821"/>
                </a:solidFill>
              </a:rPr>
              <a:t>Ěl</a:t>
            </a:r>
            <a:r>
              <a:rPr lang="en-ZA" i="1" dirty="0" smtClean="0">
                <a:solidFill>
                  <a:srgbClr val="004821"/>
                </a:solidFill>
              </a:rPr>
              <a:t> who brought him out of </a:t>
            </a:r>
            <a:r>
              <a:rPr lang="en-ZA" i="1" dirty="0" err="1" smtClean="0">
                <a:solidFill>
                  <a:srgbClr val="004821"/>
                </a:solidFill>
              </a:rPr>
              <a:t>Mitsrayim</a:t>
            </a:r>
            <a:r>
              <a:rPr lang="en-ZA" i="1" dirty="0" smtClean="0">
                <a:solidFill>
                  <a:srgbClr val="004821"/>
                </a:solidFill>
              </a:rPr>
              <a:t> is for them like the horns of a wild ox; he devours nations, his enemies; and he breaks their bones, and with his arrows he smites. “He bowed down, he lay down like a lion. And, like a lion, who would rouse him? Blessed is he who blesses you, and cursed is he who curses you.” </a:t>
            </a:r>
            <a:r>
              <a:rPr lang="en-US" b="1" i="1" dirty="0" smtClean="0">
                <a:solidFill>
                  <a:srgbClr val="004821"/>
                </a:solidFill>
              </a:rPr>
              <a:t>(Numbers 24:1-9)</a:t>
            </a:r>
          </a:p>
          <a:p>
            <a:endParaRPr lang="en-US" dirty="0" smtClean="0"/>
          </a:p>
          <a:p>
            <a:endParaRPr lang="en-ZA" dirty="0" smtClean="0"/>
          </a:p>
          <a:p>
            <a:endParaRPr lang="en-ZA" dirty="0" smtClean="0"/>
          </a:p>
          <a:p>
            <a:endParaRPr lang="en-ZA" dirty="0" smtClean="0"/>
          </a:p>
          <a:p>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LION AND LAMB</a:t>
            </a:r>
            <a:endParaRPr lang="en-ZA" dirty="0"/>
          </a:p>
        </p:txBody>
      </p:sp>
      <p:sp>
        <p:nvSpPr>
          <p:cNvPr id="3" name="Content Placeholder 2"/>
          <p:cNvSpPr>
            <a:spLocks noGrp="1"/>
          </p:cNvSpPr>
          <p:nvPr>
            <p:ph idx="1"/>
          </p:nvPr>
        </p:nvSpPr>
        <p:spPr/>
        <p:txBody>
          <a:bodyPr>
            <a:normAutofit/>
          </a:bodyPr>
          <a:lstStyle/>
          <a:p>
            <a:r>
              <a:rPr lang="en-ZA" dirty="0" smtClean="0"/>
              <a:t>The first picture revealed Israel as </a:t>
            </a:r>
            <a:r>
              <a:rPr lang="he-IL" dirty="0" smtClean="0"/>
              <a:t>יהוה</a:t>
            </a:r>
            <a:r>
              <a:rPr lang="he-IL" i="1" dirty="0" smtClean="0">
                <a:solidFill>
                  <a:srgbClr val="004821"/>
                </a:solidFill>
              </a:rPr>
              <a:t> </a:t>
            </a:r>
            <a:r>
              <a:rPr lang="en-ZA" dirty="0" smtClean="0"/>
              <a:t>'s beautiful planting beside abundant waters and spread out before him. It spoke of peaceful prosperity, fruitfulness and beauty, and Eden in the Wilderness. </a:t>
            </a:r>
          </a:p>
          <a:p>
            <a:r>
              <a:rPr lang="en-ZA" dirty="0" smtClean="0"/>
              <a:t>The second picture is a frightening transition from the first one. It is menacing, and portrays Israel as a destroyer, fierce, powerful, resistless, furious. </a:t>
            </a:r>
            <a:r>
              <a:rPr lang="en-ZA" dirty="0" err="1" smtClean="0"/>
              <a:t>Balak</a:t>
            </a:r>
            <a:r>
              <a:rPr lang="en-ZA" dirty="0" smtClean="0"/>
              <a:t> was shown, whether or not he had the eyes to see and the ears to hear, that under the mighty hand of </a:t>
            </a:r>
            <a:r>
              <a:rPr lang="he-IL" dirty="0" smtClean="0"/>
              <a:t>יהוה</a:t>
            </a:r>
            <a:r>
              <a:rPr lang="en-ZA" dirty="0" smtClean="0"/>
              <a:t> Israel would climb to the highest possible eminence among all the nations. We see in </a:t>
            </a:r>
            <a:r>
              <a:rPr lang="en-ZA" dirty="0" err="1" smtClean="0"/>
              <a:t>Balak</a:t>
            </a:r>
            <a:r>
              <a:rPr lang="en-ZA" dirty="0" smtClean="0"/>
              <a:t> the intolerant, suspicious, anti-Messiah spirit that leavens and controls the kingdoms of the world, for they do not heed the divinely inspired prophetic Word of Elohim. But the prophecy of Daniel says,  </a:t>
            </a:r>
            <a:r>
              <a:rPr lang="en-ZA" i="1" dirty="0" smtClean="0">
                <a:solidFill>
                  <a:srgbClr val="004821"/>
                </a:solidFill>
              </a:rPr>
              <a:t>“And in the days of these sovereigns the </a:t>
            </a:r>
            <a:r>
              <a:rPr lang="en-ZA" i="1" dirty="0" err="1" smtClean="0">
                <a:solidFill>
                  <a:srgbClr val="004821"/>
                </a:solidFill>
              </a:rPr>
              <a:t>Elah</a:t>
            </a:r>
            <a:r>
              <a:rPr lang="en-ZA" i="1" dirty="0" smtClean="0">
                <a:solidFill>
                  <a:srgbClr val="004821"/>
                </a:solidFill>
              </a:rPr>
              <a:t> of the heavens shall set up a reign [vision picture #1] which shall never be destroyed, nor the reign pass on to other people – it crushes and puts to an end all these reigns [</a:t>
            </a:r>
            <a:r>
              <a:rPr lang="en-ZA" i="1" dirty="0" err="1" smtClean="0">
                <a:solidFill>
                  <a:srgbClr val="004821"/>
                </a:solidFill>
              </a:rPr>
              <a:t>visionpicture</a:t>
            </a:r>
            <a:r>
              <a:rPr lang="en-ZA" i="1" dirty="0" smtClean="0">
                <a:solidFill>
                  <a:srgbClr val="004821"/>
                </a:solidFill>
              </a:rPr>
              <a:t> #2], and it shall stand forever. </a:t>
            </a:r>
            <a:endParaRPr lang="en-ZA" i="1" dirty="0">
              <a:solidFill>
                <a:srgbClr val="00482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4TH PROPHECY</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he took up his proverb and said, “The saying of </a:t>
            </a:r>
            <a:r>
              <a:rPr lang="en-ZA" sz="2400" i="1" dirty="0" err="1" smtClean="0">
                <a:solidFill>
                  <a:srgbClr val="004821"/>
                </a:solidFill>
              </a:rPr>
              <a:t>Bilʽam</a:t>
            </a:r>
            <a:r>
              <a:rPr lang="en-ZA" sz="2400" i="1" dirty="0" smtClean="0">
                <a:solidFill>
                  <a:srgbClr val="004821"/>
                </a:solidFill>
              </a:rPr>
              <a:t>, son of </a:t>
            </a:r>
            <a:r>
              <a:rPr lang="en-ZA" sz="2400" i="1" dirty="0" err="1" smtClean="0">
                <a:solidFill>
                  <a:srgbClr val="004821"/>
                </a:solidFill>
              </a:rPr>
              <a:t>Beʽor</a:t>
            </a:r>
            <a:r>
              <a:rPr lang="en-ZA" sz="2400" i="1" dirty="0" smtClean="0">
                <a:solidFill>
                  <a:srgbClr val="004821"/>
                </a:solidFill>
              </a:rPr>
              <a:t>, and the saying of the man whose eyes are opened, the saying of him who hears the words of </a:t>
            </a:r>
            <a:r>
              <a:rPr lang="en-ZA" sz="2400" i="1" dirty="0" err="1" smtClean="0">
                <a:solidFill>
                  <a:srgbClr val="004821"/>
                </a:solidFill>
              </a:rPr>
              <a:t>Ěl</a:t>
            </a:r>
            <a:r>
              <a:rPr lang="en-ZA" sz="2400" i="1" dirty="0" smtClean="0">
                <a:solidFill>
                  <a:srgbClr val="004821"/>
                </a:solidFill>
              </a:rPr>
              <a:t>, and knows the knowledge of the Most High, who sees the vision of the Almighty, who falls down, with eyes opened wide: “I see Him, but not now; I observe Him, but not near. A Star shall come out of </a:t>
            </a:r>
            <a:r>
              <a:rPr lang="en-ZA" sz="2400" i="1" dirty="0" err="1" smtClean="0">
                <a:solidFill>
                  <a:srgbClr val="004821"/>
                </a:solidFill>
              </a:rPr>
              <a:t>Yaʽaqob</a:t>
            </a:r>
            <a:r>
              <a:rPr lang="en-ZA" sz="2400" i="1" dirty="0" smtClean="0">
                <a:solidFill>
                  <a:srgbClr val="004821"/>
                </a:solidFill>
              </a:rPr>
              <a:t>̱, and a Sceptre shall rise out of </a:t>
            </a:r>
            <a:r>
              <a:rPr lang="en-ZA" sz="2400" i="1" dirty="0" err="1" smtClean="0">
                <a:solidFill>
                  <a:srgbClr val="004821"/>
                </a:solidFill>
              </a:rPr>
              <a:t>Yisra’ĕl</a:t>
            </a:r>
            <a:r>
              <a:rPr lang="en-ZA" sz="2400" i="1" dirty="0" smtClean="0">
                <a:solidFill>
                  <a:srgbClr val="004821"/>
                </a:solidFill>
              </a:rPr>
              <a:t>, and shall smite the corners of </a:t>
            </a:r>
            <a:r>
              <a:rPr lang="en-ZA" sz="2400" i="1" dirty="0" err="1" smtClean="0">
                <a:solidFill>
                  <a:srgbClr val="004821"/>
                </a:solidFill>
              </a:rPr>
              <a:t>Mo’ab</a:t>
            </a:r>
            <a:r>
              <a:rPr lang="en-ZA" sz="2400" i="1" dirty="0" smtClean="0">
                <a:solidFill>
                  <a:srgbClr val="004821"/>
                </a:solidFill>
              </a:rPr>
              <a:t>̱, and shall destroy all the sons of </a:t>
            </a:r>
            <a:r>
              <a:rPr lang="en-ZA" sz="2400" i="1" dirty="0" err="1" smtClean="0">
                <a:solidFill>
                  <a:srgbClr val="004821"/>
                </a:solidFill>
              </a:rPr>
              <a:t>Shĕth</a:t>
            </a:r>
            <a:r>
              <a:rPr lang="en-ZA" sz="2400" i="1" dirty="0" smtClean="0">
                <a:solidFill>
                  <a:srgbClr val="004821"/>
                </a:solidFill>
              </a:rPr>
              <a:t>. “And </a:t>
            </a:r>
            <a:r>
              <a:rPr lang="en-ZA" sz="2400" i="1" dirty="0" err="1" smtClean="0">
                <a:solidFill>
                  <a:srgbClr val="004821"/>
                </a:solidFill>
              </a:rPr>
              <a:t>Eḏom</a:t>
            </a:r>
            <a:r>
              <a:rPr lang="en-ZA" sz="2400" i="1" dirty="0" smtClean="0">
                <a:solidFill>
                  <a:srgbClr val="004821"/>
                </a:solidFill>
              </a:rPr>
              <a:t> shall be a possession; and </a:t>
            </a:r>
            <a:r>
              <a:rPr lang="en-ZA" sz="2400" i="1" dirty="0" err="1" smtClean="0">
                <a:solidFill>
                  <a:srgbClr val="004821"/>
                </a:solidFill>
              </a:rPr>
              <a:t>Sĕʽir</a:t>
            </a:r>
            <a:r>
              <a:rPr lang="en-ZA" sz="2400" i="1" dirty="0" smtClean="0">
                <a:solidFill>
                  <a:srgbClr val="004821"/>
                </a:solidFill>
              </a:rPr>
              <a:t> shall be a possession – enemies – and </a:t>
            </a:r>
            <a:r>
              <a:rPr lang="en-ZA" sz="2400" i="1" dirty="0" err="1" smtClean="0">
                <a:solidFill>
                  <a:srgbClr val="004821"/>
                </a:solidFill>
              </a:rPr>
              <a:t>Yisra’ĕl</a:t>
            </a:r>
            <a:r>
              <a:rPr lang="en-ZA" sz="2400" i="1" dirty="0" smtClean="0">
                <a:solidFill>
                  <a:srgbClr val="004821"/>
                </a:solidFill>
              </a:rPr>
              <a:t> is doing mightily. “And out of </a:t>
            </a:r>
            <a:r>
              <a:rPr lang="en-ZA" sz="2400" i="1" dirty="0" err="1" smtClean="0">
                <a:solidFill>
                  <a:srgbClr val="004821"/>
                </a:solidFill>
              </a:rPr>
              <a:t>Yaʽaqob</a:t>
            </a:r>
            <a:r>
              <a:rPr lang="en-ZA" sz="2400" i="1" dirty="0" smtClean="0">
                <a:solidFill>
                  <a:srgbClr val="004821"/>
                </a:solidFill>
              </a:rPr>
              <a:t>̱ One shall rule and destroy the remnant from Ar.” He then looked on </a:t>
            </a:r>
            <a:r>
              <a:rPr lang="en-ZA" sz="2400" i="1" dirty="0" err="1" smtClean="0">
                <a:solidFill>
                  <a:srgbClr val="004821"/>
                </a:solidFill>
              </a:rPr>
              <a:t>Amalĕq</a:t>
            </a:r>
            <a:r>
              <a:rPr lang="en-ZA" sz="2400" i="1" dirty="0" smtClean="0">
                <a:solidFill>
                  <a:srgbClr val="004821"/>
                </a:solidFill>
              </a:rPr>
              <a:t>, and he took up his proverb and said, “</a:t>
            </a:r>
            <a:r>
              <a:rPr lang="en-ZA" sz="2400" i="1" dirty="0" err="1" smtClean="0">
                <a:solidFill>
                  <a:srgbClr val="004821"/>
                </a:solidFill>
              </a:rPr>
              <a:t>Amalĕq</a:t>
            </a:r>
            <a:r>
              <a:rPr lang="en-ZA" sz="2400" i="1" dirty="0" smtClean="0">
                <a:solidFill>
                  <a:srgbClr val="004821"/>
                </a:solidFill>
              </a:rPr>
              <a:t> was first among the nations, but his latter end is to perish forever.” He then looked on the </a:t>
            </a:r>
            <a:r>
              <a:rPr lang="en-ZA" sz="2400" i="1" dirty="0" err="1" smtClean="0">
                <a:solidFill>
                  <a:srgbClr val="004821"/>
                </a:solidFill>
              </a:rPr>
              <a:t>Qĕynites</a:t>
            </a:r>
            <a:r>
              <a:rPr lang="en-ZA" sz="2400" i="1" dirty="0" smtClean="0">
                <a:solidFill>
                  <a:srgbClr val="004821"/>
                </a:solidFill>
              </a:rPr>
              <a:t>, and he took up his proverb and said, “Firm is your dwelling place, and your nest is set in the rock, but </a:t>
            </a:r>
            <a:r>
              <a:rPr lang="en-ZA" sz="2400" i="1" dirty="0" err="1" smtClean="0">
                <a:solidFill>
                  <a:srgbClr val="004821"/>
                </a:solidFill>
              </a:rPr>
              <a:t>Qayin</a:t>
            </a:r>
            <a:r>
              <a:rPr lang="en-ZA" sz="2400" i="1" dirty="0" smtClean="0">
                <a:solidFill>
                  <a:srgbClr val="004821"/>
                </a:solidFill>
              </a:rPr>
              <a:t> is to be burned. Till when does </a:t>
            </a:r>
            <a:r>
              <a:rPr lang="en-ZA" sz="2400" i="1" dirty="0" err="1" smtClean="0">
                <a:solidFill>
                  <a:srgbClr val="004821"/>
                </a:solidFill>
              </a:rPr>
              <a:t>Asshur</a:t>
            </a:r>
            <a:r>
              <a:rPr lang="en-ZA" sz="2400" i="1" dirty="0" smtClean="0">
                <a:solidFill>
                  <a:srgbClr val="004821"/>
                </a:solidFill>
              </a:rPr>
              <a:t> keep you captive?” And he took up his proverb and said, “Oh, who does live when </a:t>
            </a:r>
            <a:r>
              <a:rPr lang="en-ZA" sz="2400" i="1" dirty="0" err="1" smtClean="0">
                <a:solidFill>
                  <a:srgbClr val="004821"/>
                </a:solidFill>
              </a:rPr>
              <a:t>Ěl</a:t>
            </a:r>
            <a:r>
              <a:rPr lang="en-ZA" sz="2400" i="1" dirty="0" smtClean="0">
                <a:solidFill>
                  <a:srgbClr val="004821"/>
                </a:solidFill>
              </a:rPr>
              <a:t> does this? And ships shall come from the coast of </a:t>
            </a:r>
            <a:r>
              <a:rPr lang="en-ZA" sz="2400" i="1" dirty="0" err="1" smtClean="0">
                <a:solidFill>
                  <a:srgbClr val="004821"/>
                </a:solidFill>
              </a:rPr>
              <a:t>Kittim</a:t>
            </a:r>
            <a:r>
              <a:rPr lang="en-ZA" sz="2400" i="1" dirty="0" smtClean="0">
                <a:solidFill>
                  <a:srgbClr val="004821"/>
                </a:solidFill>
              </a:rPr>
              <a:t>, and they shall afflict </a:t>
            </a:r>
            <a:r>
              <a:rPr lang="en-ZA" sz="2400" i="1" dirty="0" err="1" smtClean="0">
                <a:solidFill>
                  <a:srgbClr val="004821"/>
                </a:solidFill>
              </a:rPr>
              <a:t>Asshur</a:t>
            </a:r>
            <a:r>
              <a:rPr lang="en-ZA" sz="2400" i="1" dirty="0" smtClean="0">
                <a:solidFill>
                  <a:srgbClr val="004821"/>
                </a:solidFill>
              </a:rPr>
              <a:t> and afflict </a:t>
            </a:r>
            <a:r>
              <a:rPr lang="en-ZA" sz="2400" i="1" dirty="0" err="1" smtClean="0">
                <a:solidFill>
                  <a:srgbClr val="004821"/>
                </a:solidFill>
              </a:rPr>
              <a:t>Ěḇer</a:t>
            </a:r>
            <a:r>
              <a:rPr lang="en-ZA" sz="2400" i="1" dirty="0" smtClean="0">
                <a:solidFill>
                  <a:srgbClr val="004821"/>
                </a:solidFill>
              </a:rPr>
              <a:t>, and so shall </a:t>
            </a:r>
            <a:r>
              <a:rPr lang="en-ZA" sz="2400" i="1" dirty="0" err="1" smtClean="0">
                <a:solidFill>
                  <a:srgbClr val="004821"/>
                </a:solidFill>
              </a:rPr>
              <a:t>Amalĕq</a:t>
            </a:r>
            <a:r>
              <a:rPr lang="en-ZA" sz="2400" i="1" dirty="0" smtClean="0">
                <a:solidFill>
                  <a:srgbClr val="004821"/>
                </a:solidFill>
              </a:rPr>
              <a:t>, and he also perishes.” </a:t>
            </a:r>
            <a:r>
              <a:rPr lang="en-ZA" sz="2400" b="1" i="1" dirty="0" smtClean="0">
                <a:solidFill>
                  <a:srgbClr val="004821"/>
                </a:solidFill>
              </a:rPr>
              <a:t>(Numbers 24:15-24)</a:t>
            </a:r>
          </a:p>
          <a:p>
            <a:endParaRPr lang="en-ZA" dirty="0" smtClean="0"/>
          </a:p>
          <a:p>
            <a:endParaRPr lang="en-ZA" dirty="0" smtClean="0"/>
          </a:p>
          <a:p>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END OF DAYS</a:t>
            </a:r>
            <a:endParaRPr lang="en-ZA" dirty="0"/>
          </a:p>
        </p:txBody>
      </p:sp>
      <p:sp>
        <p:nvSpPr>
          <p:cNvPr id="3" name="Content Placeholder 2"/>
          <p:cNvSpPr>
            <a:spLocks noGrp="1"/>
          </p:cNvSpPr>
          <p:nvPr>
            <p:ph idx="1"/>
          </p:nvPr>
        </p:nvSpPr>
        <p:spPr/>
        <p:txBody>
          <a:bodyPr>
            <a:noAutofit/>
          </a:bodyPr>
          <a:lstStyle/>
          <a:p>
            <a:pPr algn="just">
              <a:lnSpc>
                <a:spcPts val="2400"/>
              </a:lnSpc>
            </a:pPr>
            <a:r>
              <a:rPr lang="en-ZA" b="0" dirty="0" smtClean="0"/>
              <a:t>Balaam is given a prophecy speaking of the “</a:t>
            </a:r>
            <a:r>
              <a:rPr lang="en-ZA" b="0" i="1" dirty="0" smtClean="0"/>
              <a:t>End of Days”, </a:t>
            </a:r>
            <a:r>
              <a:rPr lang="en-ZA" b="0" dirty="0" smtClean="0"/>
              <a:t>when Mashiach will conquer and judge His enemies.  </a:t>
            </a:r>
          </a:p>
          <a:p>
            <a:pPr algn="just">
              <a:lnSpc>
                <a:spcPts val="2400"/>
              </a:lnSpc>
            </a:pPr>
            <a:endParaRPr lang="en-ZA" b="0" dirty="0" smtClean="0"/>
          </a:p>
          <a:p>
            <a:r>
              <a:rPr lang="en-ZA" b="1" i="1" dirty="0" smtClean="0">
                <a:solidFill>
                  <a:srgbClr val="004821"/>
                </a:solidFill>
              </a:rPr>
              <a:t>A Star shall come out of </a:t>
            </a:r>
            <a:r>
              <a:rPr lang="en-ZA" b="1" i="1" dirty="0" err="1" smtClean="0">
                <a:solidFill>
                  <a:srgbClr val="004821"/>
                </a:solidFill>
              </a:rPr>
              <a:t>Yaʽaqob</a:t>
            </a:r>
            <a:r>
              <a:rPr lang="en-ZA" b="1" i="1" dirty="0" smtClean="0">
                <a:solidFill>
                  <a:srgbClr val="004821"/>
                </a:solidFill>
              </a:rPr>
              <a:t>̱: </a:t>
            </a:r>
            <a:r>
              <a:rPr lang="en-ZA" b="0" dirty="0" smtClean="0"/>
              <a:t>The Hebrew word here is “</a:t>
            </a:r>
            <a:r>
              <a:rPr lang="en-ZA" b="0" i="1" dirty="0" err="1" smtClean="0"/>
              <a:t>koekab</a:t>
            </a:r>
            <a:r>
              <a:rPr lang="en-ZA" b="0" dirty="0" smtClean="0"/>
              <a:t>” which is no ordinary star. It is a “</a:t>
            </a:r>
            <a:r>
              <a:rPr lang="en-ZA" b="0" i="1" dirty="0" smtClean="0"/>
              <a:t>shooting star” </a:t>
            </a:r>
            <a:r>
              <a:rPr lang="en-ZA" b="0" dirty="0" smtClean="0"/>
              <a:t>or “</a:t>
            </a:r>
            <a:r>
              <a:rPr lang="en-ZA" b="0" i="1" dirty="0" smtClean="0"/>
              <a:t>meteor</a:t>
            </a:r>
            <a:r>
              <a:rPr lang="en-ZA" b="0" dirty="0" smtClean="0"/>
              <a:t>” that is seen all across the heavens. </a:t>
            </a:r>
            <a:r>
              <a:rPr lang="he-IL" dirty="0" smtClean="0"/>
              <a:t>יהושע</a:t>
            </a:r>
            <a:r>
              <a:rPr lang="en-ZA" b="0" dirty="0" smtClean="0"/>
              <a:t> said of Himself in </a:t>
            </a:r>
            <a:r>
              <a:rPr lang="en-ZA" i="1" dirty="0" smtClean="0">
                <a:solidFill>
                  <a:srgbClr val="004821"/>
                </a:solidFill>
              </a:rPr>
              <a:t>“I, </a:t>
            </a:r>
            <a:r>
              <a:rPr lang="he-IL" i="1" dirty="0" smtClean="0">
                <a:solidFill>
                  <a:srgbClr val="004821"/>
                </a:solidFill>
              </a:rPr>
              <a:t>יהושע</a:t>
            </a:r>
            <a:r>
              <a:rPr lang="en-ZA" i="1" dirty="0" smtClean="0">
                <a:solidFill>
                  <a:srgbClr val="004821"/>
                </a:solidFill>
              </a:rPr>
              <a:t>, have sent My messenger to witness to you these matters in the assemblies. I am the Root and the Offspring of Dawiḏ, the Bright and Morning Star.” </a:t>
            </a:r>
            <a:r>
              <a:rPr lang="en-US" i="1" dirty="0" smtClean="0">
                <a:solidFill>
                  <a:srgbClr val="004821"/>
                </a:solidFill>
              </a:rPr>
              <a:t>(Revelation 22:16) </a:t>
            </a:r>
            <a:r>
              <a:rPr lang="en-ZA" b="0" dirty="0" smtClean="0"/>
              <a:t>and as </a:t>
            </a:r>
            <a:r>
              <a:rPr lang="he-IL" dirty="0" smtClean="0"/>
              <a:t>יהושע</a:t>
            </a:r>
            <a:r>
              <a:rPr lang="en-ZA" b="0" dirty="0" smtClean="0"/>
              <a:t> said in </a:t>
            </a:r>
            <a:r>
              <a:rPr lang="en-ZA" b="1" i="1" dirty="0" smtClean="0">
                <a:solidFill>
                  <a:srgbClr val="004821"/>
                </a:solidFill>
              </a:rPr>
              <a:t>Matthew 24:26-27</a:t>
            </a:r>
            <a:r>
              <a:rPr lang="en-ZA" i="1" dirty="0" smtClean="0">
                <a:solidFill>
                  <a:srgbClr val="004821"/>
                </a:solidFill>
              </a:rPr>
              <a:t>; “So if they say to you, ‘Look, He is in the desert!’ do not go out; or ‘Look, He is in the inner rooms!’ do not believe. “For as the lightning comes from the east and shines to the west, so also shall the coming of the Son of </a:t>
            </a:r>
            <a:r>
              <a:rPr lang="en-ZA" i="1" dirty="0" err="1" smtClean="0">
                <a:solidFill>
                  <a:srgbClr val="004821"/>
                </a:solidFill>
              </a:rPr>
              <a:t>Aḏam</a:t>
            </a:r>
            <a:r>
              <a:rPr lang="en-ZA" i="1" dirty="0" smtClean="0">
                <a:solidFill>
                  <a:srgbClr val="004821"/>
                </a:solidFill>
              </a:rPr>
              <a:t> be. </a:t>
            </a:r>
          </a:p>
          <a:p>
            <a:endParaRPr lang="en-ZA" sz="2400"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END OF DAYS</a:t>
            </a:r>
            <a:endParaRPr lang="en-ZA" dirty="0"/>
          </a:p>
        </p:txBody>
      </p:sp>
      <p:sp>
        <p:nvSpPr>
          <p:cNvPr id="3" name="Content Placeholder 2"/>
          <p:cNvSpPr>
            <a:spLocks noGrp="1"/>
          </p:cNvSpPr>
          <p:nvPr>
            <p:ph idx="1"/>
          </p:nvPr>
        </p:nvSpPr>
        <p:spPr/>
        <p:txBody>
          <a:bodyPr>
            <a:normAutofit/>
          </a:bodyPr>
          <a:lstStyle/>
          <a:p>
            <a:r>
              <a:rPr lang="en-ZA" b="1" i="1" dirty="0" smtClean="0">
                <a:solidFill>
                  <a:srgbClr val="004821"/>
                </a:solidFill>
              </a:rPr>
              <a:t>a Sceptre shall rise out of </a:t>
            </a:r>
            <a:r>
              <a:rPr lang="en-ZA" b="1" i="1" dirty="0" err="1" smtClean="0">
                <a:solidFill>
                  <a:srgbClr val="004821"/>
                </a:solidFill>
              </a:rPr>
              <a:t>Yisra’ĕl</a:t>
            </a:r>
            <a:r>
              <a:rPr lang="en-ZA" b="1" i="1" dirty="0" smtClean="0">
                <a:solidFill>
                  <a:srgbClr val="004821"/>
                </a:solidFill>
              </a:rPr>
              <a:t>: </a:t>
            </a:r>
            <a:r>
              <a:rPr lang="en-ZA" dirty="0" smtClean="0"/>
              <a:t>The Hebrew word here is </a:t>
            </a:r>
            <a:r>
              <a:rPr lang="en-ZA" i="1" dirty="0" smtClean="0"/>
              <a:t>“</a:t>
            </a:r>
            <a:r>
              <a:rPr lang="en-ZA" i="1" dirty="0" err="1" smtClean="0"/>
              <a:t>shebet</a:t>
            </a:r>
            <a:r>
              <a:rPr lang="en-ZA" i="1" dirty="0" smtClean="0"/>
              <a:t>”, </a:t>
            </a:r>
            <a:r>
              <a:rPr lang="en-ZA" dirty="0" smtClean="0"/>
              <a:t>which means </a:t>
            </a:r>
            <a:r>
              <a:rPr lang="en-ZA" i="1" dirty="0" smtClean="0"/>
              <a:t>“tribe” </a:t>
            </a:r>
            <a:r>
              <a:rPr lang="en-ZA" dirty="0" smtClean="0"/>
              <a:t>as well as </a:t>
            </a:r>
            <a:r>
              <a:rPr lang="en-ZA" i="1" dirty="0" smtClean="0"/>
              <a:t>“rod” or “staff”. </a:t>
            </a:r>
            <a:r>
              <a:rPr lang="en-ZA" dirty="0" smtClean="0"/>
              <a:t>The </a:t>
            </a:r>
            <a:r>
              <a:rPr lang="en-ZA" i="1" dirty="0" smtClean="0"/>
              <a:t>“Tribe of </a:t>
            </a:r>
            <a:r>
              <a:rPr lang="en-ZA" i="1" dirty="0" err="1" smtClean="0"/>
              <a:t>Yehudah</a:t>
            </a:r>
            <a:r>
              <a:rPr lang="en-ZA" i="1" dirty="0" smtClean="0"/>
              <a:t>”</a:t>
            </a:r>
            <a:r>
              <a:rPr lang="en-ZA" dirty="0" smtClean="0"/>
              <a:t> will one day rule, and that rule will be for all generations. And, it is </a:t>
            </a:r>
            <a:r>
              <a:rPr lang="he-IL" dirty="0" smtClean="0"/>
              <a:t>יהושע</a:t>
            </a:r>
            <a:r>
              <a:rPr lang="en-ZA" dirty="0" smtClean="0"/>
              <a:t> (from the Tribe of </a:t>
            </a:r>
            <a:r>
              <a:rPr lang="en-ZA" dirty="0" err="1" smtClean="0"/>
              <a:t>Yehudah</a:t>
            </a:r>
            <a:r>
              <a:rPr lang="en-ZA" dirty="0" smtClean="0"/>
              <a:t>), whom Revelation speaks of three times (2:27, 12:5 &amp; 19:15) as shepherding all nations with a </a:t>
            </a:r>
            <a:r>
              <a:rPr lang="en-ZA" i="1" dirty="0" smtClean="0"/>
              <a:t>“rod of iron”</a:t>
            </a:r>
            <a:r>
              <a:rPr lang="en-ZA" dirty="0" smtClean="0"/>
              <a:t>. This “</a:t>
            </a:r>
            <a:r>
              <a:rPr lang="en-ZA" i="1" dirty="0" smtClean="0"/>
              <a:t>tribe” or “rod</a:t>
            </a:r>
            <a:r>
              <a:rPr lang="en-ZA" dirty="0" smtClean="0"/>
              <a:t>” that rises up out of Israel and will </a:t>
            </a:r>
            <a:r>
              <a:rPr lang="en-ZA" i="1" dirty="0" smtClean="0"/>
              <a:t>“smite the corners of </a:t>
            </a:r>
            <a:r>
              <a:rPr lang="en-ZA" i="1" dirty="0" err="1" smtClean="0"/>
              <a:t>Mo’ab</a:t>
            </a:r>
            <a:r>
              <a:rPr lang="en-ZA" dirty="0" smtClean="0"/>
              <a:t>”. King David did that in part. However Mashiach will conquer and judge </a:t>
            </a:r>
            <a:r>
              <a:rPr lang="en-ZA" dirty="0" err="1" smtClean="0"/>
              <a:t>Mo’ab</a:t>
            </a:r>
            <a:r>
              <a:rPr lang="en-ZA" dirty="0" smtClean="0"/>
              <a:t>. Israel has been forbidden by </a:t>
            </a:r>
            <a:r>
              <a:rPr lang="en-ZA" dirty="0" err="1" smtClean="0"/>
              <a:t>Adonai</a:t>
            </a:r>
            <a:r>
              <a:rPr lang="en-ZA" dirty="0" smtClean="0"/>
              <a:t> to destroy </a:t>
            </a:r>
            <a:r>
              <a:rPr lang="en-ZA" dirty="0" err="1" smtClean="0"/>
              <a:t>Mo’ab</a:t>
            </a:r>
            <a:r>
              <a:rPr lang="en-ZA" dirty="0" smtClean="0"/>
              <a:t>, as he was a son of Lot. </a:t>
            </a:r>
          </a:p>
          <a:p>
            <a:r>
              <a:rPr lang="en-ZA" b="1" i="1" dirty="0" smtClean="0">
                <a:solidFill>
                  <a:srgbClr val="004821"/>
                </a:solidFill>
              </a:rPr>
              <a:t>shall destroy all the sons of </a:t>
            </a:r>
            <a:r>
              <a:rPr lang="en-ZA" b="1" i="1" dirty="0" err="1" smtClean="0">
                <a:solidFill>
                  <a:srgbClr val="004821"/>
                </a:solidFill>
              </a:rPr>
              <a:t>Shĕth</a:t>
            </a:r>
            <a:r>
              <a:rPr lang="en-ZA" b="1" i="1" dirty="0" smtClean="0">
                <a:solidFill>
                  <a:srgbClr val="004821"/>
                </a:solidFill>
              </a:rPr>
              <a:t>: </a:t>
            </a:r>
            <a:r>
              <a:rPr lang="en-ZA" dirty="0" smtClean="0"/>
              <a:t>The Hebrew word here for “</a:t>
            </a:r>
            <a:r>
              <a:rPr lang="en-ZA" i="1" dirty="0" smtClean="0"/>
              <a:t>destroy”</a:t>
            </a:r>
            <a:r>
              <a:rPr lang="en-ZA" dirty="0" smtClean="0"/>
              <a:t> is “</a:t>
            </a:r>
            <a:r>
              <a:rPr lang="en-ZA" dirty="0" err="1" smtClean="0"/>
              <a:t>quwr</a:t>
            </a:r>
            <a:r>
              <a:rPr lang="en-ZA" dirty="0" smtClean="0"/>
              <a:t>” (</a:t>
            </a:r>
            <a:r>
              <a:rPr lang="en-ZA" dirty="0" err="1" smtClean="0"/>
              <a:t>kof-vav-reish</a:t>
            </a:r>
            <a:r>
              <a:rPr lang="en-ZA" dirty="0" smtClean="0"/>
              <a:t>) and means to </a:t>
            </a:r>
            <a:r>
              <a:rPr lang="en-ZA" i="1" dirty="0" smtClean="0"/>
              <a:t>“undermine” </a:t>
            </a:r>
            <a:r>
              <a:rPr lang="en-ZA" dirty="0" smtClean="0"/>
              <a:t>or </a:t>
            </a:r>
            <a:r>
              <a:rPr lang="en-ZA" i="1" dirty="0" smtClean="0"/>
              <a:t>“break down”. </a:t>
            </a:r>
            <a:r>
              <a:rPr lang="en-ZA" dirty="0" smtClean="0"/>
              <a:t>The </a:t>
            </a:r>
            <a:r>
              <a:rPr lang="en-ZA" i="1" dirty="0" smtClean="0"/>
              <a:t>“sons of </a:t>
            </a:r>
            <a:r>
              <a:rPr lang="en-ZA" i="1" dirty="0" err="1" smtClean="0"/>
              <a:t>Sheth</a:t>
            </a:r>
            <a:r>
              <a:rPr lang="en-ZA" i="1" dirty="0" smtClean="0"/>
              <a:t>”</a:t>
            </a:r>
            <a:r>
              <a:rPr lang="en-ZA" dirty="0" smtClean="0"/>
              <a:t> is a reference to Adam’s son Seth; and is referring to all mankind. Mashiach will </a:t>
            </a:r>
            <a:r>
              <a:rPr lang="en-ZA" i="1" dirty="0" smtClean="0"/>
              <a:t>“break down” </a:t>
            </a:r>
            <a:r>
              <a:rPr lang="en-ZA" dirty="0" smtClean="0"/>
              <a:t>or </a:t>
            </a:r>
            <a:r>
              <a:rPr lang="en-ZA" i="1" dirty="0" smtClean="0"/>
              <a:t>“undermine</a:t>
            </a:r>
            <a:r>
              <a:rPr lang="en-ZA" dirty="0" smtClean="0"/>
              <a:t>” the authority of all mankind with His rod. </a:t>
            </a:r>
          </a:p>
          <a:p>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END OF DAYS</a:t>
            </a:r>
            <a:endParaRPr lang="en-ZA" dirty="0"/>
          </a:p>
        </p:txBody>
      </p:sp>
      <p:sp>
        <p:nvSpPr>
          <p:cNvPr id="3" name="Content Placeholder 2"/>
          <p:cNvSpPr>
            <a:spLocks noGrp="1"/>
          </p:cNvSpPr>
          <p:nvPr>
            <p:ph idx="1"/>
          </p:nvPr>
        </p:nvSpPr>
        <p:spPr/>
        <p:txBody>
          <a:bodyPr>
            <a:normAutofit lnSpcReduction="10000"/>
          </a:bodyPr>
          <a:lstStyle/>
          <a:p>
            <a:r>
              <a:rPr lang="en-ZA" dirty="0" smtClean="0"/>
              <a:t>Then, He shall </a:t>
            </a:r>
            <a:r>
              <a:rPr lang="en-ZA" i="1" dirty="0" smtClean="0"/>
              <a:t>“destroy” </a:t>
            </a:r>
            <a:r>
              <a:rPr lang="en-ZA" dirty="0" smtClean="0"/>
              <a:t>(</a:t>
            </a:r>
            <a:r>
              <a:rPr lang="en-ZA" dirty="0" err="1" smtClean="0"/>
              <a:t>abad</a:t>
            </a:r>
            <a:r>
              <a:rPr lang="en-ZA" dirty="0" smtClean="0"/>
              <a:t> = destroy) the remnant from </a:t>
            </a:r>
            <a:r>
              <a:rPr lang="en-ZA" i="1" dirty="0" smtClean="0"/>
              <a:t>“</a:t>
            </a:r>
            <a:r>
              <a:rPr lang="en-ZA" i="1" dirty="0" err="1" smtClean="0"/>
              <a:t>Ar</a:t>
            </a:r>
            <a:r>
              <a:rPr lang="en-ZA" i="1" dirty="0" smtClean="0"/>
              <a:t>”, </a:t>
            </a:r>
            <a:r>
              <a:rPr lang="en-ZA" dirty="0" smtClean="0"/>
              <a:t>which is, in the Hebrew </a:t>
            </a:r>
            <a:r>
              <a:rPr lang="en-ZA" i="1" dirty="0" smtClean="0"/>
              <a:t>“Ayr” </a:t>
            </a:r>
            <a:r>
              <a:rPr lang="en-ZA" dirty="0" smtClean="0"/>
              <a:t>or </a:t>
            </a:r>
            <a:r>
              <a:rPr lang="en-ZA" dirty="0" err="1" smtClean="0"/>
              <a:t>Balaq’s</a:t>
            </a:r>
            <a:r>
              <a:rPr lang="en-ZA" dirty="0" smtClean="0"/>
              <a:t> fortified city within </a:t>
            </a:r>
            <a:r>
              <a:rPr lang="en-ZA" dirty="0" err="1" smtClean="0"/>
              <a:t>Mo’ab</a:t>
            </a:r>
            <a:r>
              <a:rPr lang="en-ZA" dirty="0" smtClean="0"/>
              <a:t>. This part of the prophesy is restated in Isaiah 11:10-16; </a:t>
            </a:r>
          </a:p>
          <a:p>
            <a:r>
              <a:rPr lang="en-ZA" i="1" dirty="0" smtClean="0">
                <a:solidFill>
                  <a:srgbClr val="004821"/>
                </a:solidFill>
              </a:rPr>
              <a:t>“</a:t>
            </a:r>
            <a:r>
              <a:rPr lang="en-ZA" b="1" i="1" dirty="0" err="1" smtClean="0">
                <a:solidFill>
                  <a:srgbClr val="004821"/>
                </a:solidFill>
              </a:rPr>
              <a:t>Amalĕq</a:t>
            </a:r>
            <a:r>
              <a:rPr lang="en-ZA" b="1" i="1" dirty="0" smtClean="0">
                <a:solidFill>
                  <a:srgbClr val="004821"/>
                </a:solidFill>
              </a:rPr>
              <a:t> was first among the nations, but his latter end is to perish forever.”</a:t>
            </a:r>
            <a:r>
              <a:rPr lang="en-ZA" i="1" dirty="0" smtClean="0">
                <a:solidFill>
                  <a:srgbClr val="004821"/>
                </a:solidFill>
              </a:rPr>
              <a:t> </a:t>
            </a:r>
            <a:r>
              <a:rPr lang="en-ZA" dirty="0" err="1" smtClean="0"/>
              <a:t>Amaleq</a:t>
            </a:r>
            <a:r>
              <a:rPr lang="en-ZA" dirty="0" smtClean="0"/>
              <a:t>, the grandson of </a:t>
            </a:r>
            <a:r>
              <a:rPr lang="en-ZA" dirty="0" err="1" smtClean="0"/>
              <a:t>Esaw</a:t>
            </a:r>
            <a:r>
              <a:rPr lang="en-ZA" dirty="0" smtClean="0"/>
              <a:t>, was the first to attack Israel in the wilderness, by first picking off the elderly and infirmed stragglers. So, because of their evil attack, </a:t>
            </a:r>
            <a:r>
              <a:rPr lang="he-IL" dirty="0" smtClean="0"/>
              <a:t>יהוה</a:t>
            </a:r>
            <a:r>
              <a:rPr lang="en-ZA" dirty="0" smtClean="0"/>
              <a:t> had Moshe write in </a:t>
            </a:r>
            <a:r>
              <a:rPr lang="en-ZA" b="1" i="1" dirty="0" smtClean="0">
                <a:solidFill>
                  <a:srgbClr val="004821"/>
                </a:solidFill>
              </a:rPr>
              <a:t>Exodus 17:14</a:t>
            </a:r>
            <a:r>
              <a:rPr lang="en-ZA" dirty="0" smtClean="0"/>
              <a:t>; And </a:t>
            </a:r>
            <a:r>
              <a:rPr lang="he-IL" dirty="0" smtClean="0"/>
              <a:t>יהוה</a:t>
            </a:r>
            <a:r>
              <a:rPr lang="en-ZA" dirty="0" smtClean="0"/>
              <a:t> said to Moshe, </a:t>
            </a: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“Write this for a remembrance in the book and recite it in the hearing of </a:t>
            </a:r>
            <a:r>
              <a:rPr lang="en-ZA" i="1" dirty="0" err="1" smtClean="0">
                <a:solidFill>
                  <a:srgbClr val="004821"/>
                </a:solidFill>
              </a:rPr>
              <a:t>Yehoshua</a:t>
            </a:r>
            <a:r>
              <a:rPr lang="en-ZA" i="1" dirty="0" smtClean="0">
                <a:solidFill>
                  <a:srgbClr val="004821"/>
                </a:solidFill>
              </a:rPr>
              <a:t>, that I shall completely blot out the remembrance of </a:t>
            </a:r>
            <a:r>
              <a:rPr lang="en-ZA" i="1" dirty="0" err="1" smtClean="0">
                <a:solidFill>
                  <a:srgbClr val="004821"/>
                </a:solidFill>
              </a:rPr>
              <a:t>Amalĕq</a:t>
            </a:r>
            <a:r>
              <a:rPr lang="en-ZA" i="1" dirty="0" smtClean="0">
                <a:solidFill>
                  <a:srgbClr val="004821"/>
                </a:solidFill>
              </a:rPr>
              <a:t> from under the heavens.”</a:t>
            </a:r>
          </a:p>
          <a:p>
            <a:r>
              <a:rPr lang="en-ZA" dirty="0" smtClean="0"/>
              <a:t>Then he turned to the </a:t>
            </a:r>
            <a:r>
              <a:rPr lang="en-ZA" dirty="0" err="1" smtClean="0"/>
              <a:t>Qeynites</a:t>
            </a:r>
            <a:r>
              <a:rPr lang="en-ZA" dirty="0" smtClean="0"/>
              <a:t>, a tribe in </a:t>
            </a:r>
            <a:r>
              <a:rPr lang="en-ZA" dirty="0" err="1" smtClean="0"/>
              <a:t>Midyan</a:t>
            </a:r>
            <a:r>
              <a:rPr lang="en-ZA" dirty="0" smtClean="0"/>
              <a:t> of Moshe’s father in-law; and decreed that </a:t>
            </a:r>
            <a:r>
              <a:rPr lang="en-ZA" dirty="0" err="1" smtClean="0"/>
              <a:t>Qayin</a:t>
            </a:r>
            <a:r>
              <a:rPr lang="en-ZA" dirty="0" smtClean="0"/>
              <a:t> (their capital) shall be burned, verses 21-22; He then looked on the </a:t>
            </a:r>
            <a:r>
              <a:rPr lang="en-ZA" dirty="0" err="1" smtClean="0"/>
              <a:t>Qeynites</a:t>
            </a:r>
            <a:r>
              <a:rPr lang="en-ZA" dirty="0" smtClean="0"/>
              <a:t>, and he took up his proverb and said, </a:t>
            </a:r>
            <a:r>
              <a:rPr lang="en-ZA" sz="2000" i="1" dirty="0" smtClean="0">
                <a:solidFill>
                  <a:srgbClr val="004821"/>
                </a:solidFill>
              </a:rPr>
              <a:t>“</a:t>
            </a:r>
            <a:r>
              <a:rPr lang="en-ZA" i="1" dirty="0" smtClean="0">
                <a:solidFill>
                  <a:srgbClr val="004821"/>
                </a:solidFill>
              </a:rPr>
              <a:t>Firm is your dwelling place, and your nest is set in the rock, but </a:t>
            </a:r>
            <a:r>
              <a:rPr lang="en-ZA" i="1" dirty="0" err="1" smtClean="0">
                <a:solidFill>
                  <a:srgbClr val="004821"/>
                </a:solidFill>
              </a:rPr>
              <a:t>Qayin</a:t>
            </a:r>
            <a:r>
              <a:rPr lang="en-ZA" i="1" dirty="0" smtClean="0">
                <a:solidFill>
                  <a:srgbClr val="004821"/>
                </a:solidFill>
              </a:rPr>
              <a:t> is to be burned.</a:t>
            </a:r>
            <a:endParaRPr lang="en-ZA" dirty="0" smtClean="0"/>
          </a:p>
          <a:p>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END OF DAYS</a:t>
            </a:r>
            <a:endParaRPr lang="en-ZA" dirty="0"/>
          </a:p>
        </p:txBody>
      </p:sp>
      <p:sp>
        <p:nvSpPr>
          <p:cNvPr id="3" name="Content Placeholder 2"/>
          <p:cNvSpPr>
            <a:spLocks noGrp="1"/>
          </p:cNvSpPr>
          <p:nvPr>
            <p:ph idx="1"/>
          </p:nvPr>
        </p:nvSpPr>
        <p:spPr/>
        <p:txBody>
          <a:bodyPr/>
          <a:lstStyle/>
          <a:p>
            <a:r>
              <a:rPr lang="en-ZA" b="1" i="1" dirty="0" smtClean="0">
                <a:solidFill>
                  <a:srgbClr val="004821"/>
                </a:solidFill>
              </a:rPr>
              <a:t>Till when does </a:t>
            </a:r>
            <a:r>
              <a:rPr lang="en-ZA" b="1" i="1" dirty="0" err="1" smtClean="0">
                <a:solidFill>
                  <a:srgbClr val="004821"/>
                </a:solidFill>
              </a:rPr>
              <a:t>Asshur</a:t>
            </a:r>
            <a:r>
              <a:rPr lang="en-ZA" b="1" i="1" dirty="0" smtClean="0">
                <a:solidFill>
                  <a:srgbClr val="004821"/>
                </a:solidFill>
              </a:rPr>
              <a:t> keep you captive?” </a:t>
            </a:r>
            <a:r>
              <a:rPr lang="en-ZA" dirty="0" smtClean="0"/>
              <a:t>A study of the maps of both Biblical times and today will show that this city of </a:t>
            </a:r>
            <a:r>
              <a:rPr lang="en-ZA" i="1" dirty="0" smtClean="0"/>
              <a:t>“</a:t>
            </a:r>
            <a:r>
              <a:rPr lang="en-ZA" i="1" dirty="0" err="1" smtClean="0"/>
              <a:t>Qayin</a:t>
            </a:r>
            <a:r>
              <a:rPr lang="en-ZA" i="1" dirty="0" smtClean="0"/>
              <a:t>”</a:t>
            </a:r>
            <a:r>
              <a:rPr lang="en-ZA" dirty="0" smtClean="0"/>
              <a:t> is today Riyadh, the capital of Saudi Arabia. Riyadh will be burned and taken captive by </a:t>
            </a:r>
            <a:r>
              <a:rPr lang="en-ZA" dirty="0" err="1" smtClean="0"/>
              <a:t>Ashshur</a:t>
            </a:r>
            <a:r>
              <a:rPr lang="en-ZA" dirty="0" smtClean="0"/>
              <a:t> (Assyria), made up of what is today Iraq and parts of Iran, Syria and Turkey. </a:t>
            </a:r>
          </a:p>
          <a:p>
            <a:r>
              <a:rPr lang="en-ZA" b="1" i="1" dirty="0" smtClean="0">
                <a:solidFill>
                  <a:srgbClr val="004821"/>
                </a:solidFill>
              </a:rPr>
              <a:t>“Oh, who does live when </a:t>
            </a:r>
            <a:r>
              <a:rPr lang="en-ZA" b="1" i="1" dirty="0" err="1" smtClean="0">
                <a:solidFill>
                  <a:srgbClr val="004821"/>
                </a:solidFill>
              </a:rPr>
              <a:t>Ěl</a:t>
            </a:r>
            <a:r>
              <a:rPr lang="en-ZA" b="1" i="1" dirty="0" smtClean="0">
                <a:solidFill>
                  <a:srgbClr val="004821"/>
                </a:solidFill>
              </a:rPr>
              <a:t> does this? And ships shall come from the coast of </a:t>
            </a:r>
            <a:r>
              <a:rPr lang="en-ZA" b="1" i="1" dirty="0" err="1" smtClean="0">
                <a:solidFill>
                  <a:srgbClr val="004821"/>
                </a:solidFill>
              </a:rPr>
              <a:t>Kittim</a:t>
            </a:r>
            <a:r>
              <a:rPr lang="en-ZA" b="1" i="1" dirty="0" smtClean="0">
                <a:solidFill>
                  <a:srgbClr val="004821"/>
                </a:solidFill>
              </a:rPr>
              <a:t>, and they shall afflict </a:t>
            </a:r>
            <a:r>
              <a:rPr lang="en-ZA" b="1" i="1" dirty="0" err="1" smtClean="0">
                <a:solidFill>
                  <a:srgbClr val="004821"/>
                </a:solidFill>
              </a:rPr>
              <a:t>Asshur</a:t>
            </a:r>
            <a:r>
              <a:rPr lang="en-ZA" b="1" i="1" dirty="0" smtClean="0">
                <a:solidFill>
                  <a:srgbClr val="004821"/>
                </a:solidFill>
              </a:rPr>
              <a:t> and afflict </a:t>
            </a:r>
            <a:r>
              <a:rPr lang="en-ZA" b="1" i="1" dirty="0" err="1" smtClean="0">
                <a:solidFill>
                  <a:srgbClr val="004821"/>
                </a:solidFill>
              </a:rPr>
              <a:t>Ěḇer</a:t>
            </a:r>
            <a:r>
              <a:rPr lang="en-ZA" b="1" i="1" dirty="0" smtClean="0">
                <a:solidFill>
                  <a:srgbClr val="004821"/>
                </a:solidFill>
              </a:rPr>
              <a:t>, and so shall </a:t>
            </a:r>
            <a:r>
              <a:rPr lang="en-ZA" b="1" i="1" dirty="0" err="1" smtClean="0">
                <a:solidFill>
                  <a:srgbClr val="004821"/>
                </a:solidFill>
              </a:rPr>
              <a:t>Amalĕq</a:t>
            </a:r>
            <a:r>
              <a:rPr lang="en-ZA" b="1" i="1" dirty="0" smtClean="0">
                <a:solidFill>
                  <a:srgbClr val="004821"/>
                </a:solidFill>
              </a:rPr>
              <a:t>, and he also perishes.</a:t>
            </a:r>
            <a:r>
              <a:rPr lang="en-ZA" i="1" dirty="0" smtClean="0">
                <a:solidFill>
                  <a:srgbClr val="004821"/>
                </a:solidFill>
              </a:rPr>
              <a:t>” </a:t>
            </a:r>
            <a:r>
              <a:rPr lang="en-ZA" dirty="0" smtClean="0"/>
              <a:t>Then, ships come in from </a:t>
            </a:r>
            <a:r>
              <a:rPr lang="en-ZA" i="1" dirty="0" smtClean="0"/>
              <a:t>“</a:t>
            </a:r>
            <a:r>
              <a:rPr lang="en-ZA" i="1" dirty="0" err="1" smtClean="0"/>
              <a:t>Kittim</a:t>
            </a:r>
            <a:r>
              <a:rPr lang="en-ZA" i="1" dirty="0" smtClean="0"/>
              <a:t>” </a:t>
            </a:r>
            <a:r>
              <a:rPr lang="en-ZA" dirty="0" smtClean="0"/>
              <a:t>or </a:t>
            </a:r>
            <a:r>
              <a:rPr lang="en-ZA" i="1" dirty="0" smtClean="0"/>
              <a:t>“Cypress and Greece”</a:t>
            </a:r>
            <a:r>
              <a:rPr lang="en-ZA" dirty="0" smtClean="0"/>
              <a:t>, representing an invasion from Europe and shall afflict (make war with) </a:t>
            </a:r>
            <a:r>
              <a:rPr lang="en-ZA" dirty="0" err="1" smtClean="0"/>
              <a:t>Ashshur</a:t>
            </a:r>
            <a:r>
              <a:rPr lang="en-ZA" dirty="0" smtClean="0"/>
              <a:t> (Iraq, Iran and the others) and </a:t>
            </a:r>
            <a:r>
              <a:rPr lang="en-ZA" i="1" dirty="0" smtClean="0"/>
              <a:t>“</a:t>
            </a:r>
            <a:r>
              <a:rPr lang="en-ZA" i="1" dirty="0" err="1" smtClean="0"/>
              <a:t>E’ber</a:t>
            </a:r>
            <a:r>
              <a:rPr lang="en-ZA" i="1" dirty="0" smtClean="0"/>
              <a:t>” (“the region beyond</a:t>
            </a:r>
            <a:r>
              <a:rPr lang="en-ZA" dirty="0" smtClean="0"/>
              <a:t>”, speaking of both sides of the Mediterranean Sea). Strong’s and Brown, Driver, Briggs indicate that </a:t>
            </a:r>
            <a:r>
              <a:rPr lang="en-ZA" i="1" dirty="0" smtClean="0"/>
              <a:t>“</a:t>
            </a:r>
            <a:r>
              <a:rPr lang="en-ZA" i="1" dirty="0" err="1" smtClean="0"/>
              <a:t>Kittim</a:t>
            </a:r>
            <a:r>
              <a:rPr lang="en-ZA" dirty="0" smtClean="0"/>
              <a:t>” was a kingdom in Greece and Cypress; </a:t>
            </a:r>
            <a:r>
              <a:rPr lang="en-ZA" dirty="0" err="1" smtClean="0"/>
              <a:t>Gesenius</a:t>
            </a:r>
            <a:r>
              <a:rPr lang="en-ZA" dirty="0" smtClean="0"/>
              <a:t>’ Lexicon states that was part of Greece and all the islands along the European side of the Mediterranean Sea; and thus, represents all of Europe. </a:t>
            </a:r>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TWO MESSAGES</a:t>
            </a:r>
            <a:endParaRPr lang="en-ZA" dirty="0"/>
          </a:p>
        </p:txBody>
      </p:sp>
      <p:sp>
        <p:nvSpPr>
          <p:cNvPr id="3" name="Content Placeholder 2"/>
          <p:cNvSpPr>
            <a:spLocks noGrp="1"/>
          </p:cNvSpPr>
          <p:nvPr>
            <p:ph idx="1"/>
          </p:nvPr>
        </p:nvSpPr>
        <p:spPr/>
        <p:txBody>
          <a:bodyPr>
            <a:normAutofit lnSpcReduction="10000"/>
          </a:bodyPr>
          <a:lstStyle/>
          <a:p>
            <a:r>
              <a:rPr lang="en-ZA" dirty="0" smtClean="0"/>
              <a:t>One from the Angel of  </a:t>
            </a:r>
            <a:r>
              <a:rPr lang="he-IL" dirty="0" smtClean="0"/>
              <a:t>יהוה</a:t>
            </a:r>
            <a:r>
              <a:rPr lang="en-ZA" dirty="0" smtClean="0"/>
              <a:t> , and one from </a:t>
            </a:r>
            <a:r>
              <a:rPr lang="en-ZA" dirty="0" err="1" smtClean="0"/>
              <a:t>Balak</a:t>
            </a:r>
            <a:r>
              <a:rPr lang="en-ZA" dirty="0" smtClean="0"/>
              <a:t> the destroyer. And they truly are messages from the light and the darkness!</a:t>
            </a:r>
          </a:p>
          <a:p>
            <a:pPr marL="182563" indent="-182563">
              <a:buFont typeface="Arial" pitchFamily="34" charset="0"/>
              <a:buChar char="•"/>
            </a:pPr>
            <a:r>
              <a:rPr lang="en-ZA" dirty="0" smtClean="0">
                <a:solidFill>
                  <a:srgbClr val="C00000"/>
                </a:solidFill>
              </a:rPr>
              <a:t>The message of light is….your way is perverse. I am standing against you in judgment!</a:t>
            </a:r>
          </a:p>
          <a:p>
            <a:pPr marL="182563" indent="-182563">
              <a:buFont typeface="Arial" pitchFamily="34" charset="0"/>
              <a:buChar char="•"/>
            </a:pPr>
            <a:r>
              <a:rPr lang="en-ZA" dirty="0" smtClean="0">
                <a:solidFill>
                  <a:srgbClr val="C00000"/>
                </a:solidFill>
              </a:rPr>
              <a:t>The message of darkness is….(though you are disobedient) I will honour you!</a:t>
            </a:r>
          </a:p>
          <a:p>
            <a:r>
              <a:rPr lang="en-ZA" dirty="0" smtClean="0"/>
              <a:t>This promise of honour is a lie from </a:t>
            </a:r>
            <a:r>
              <a:rPr lang="en-ZA" dirty="0" err="1" smtClean="0"/>
              <a:t>satan</a:t>
            </a:r>
            <a:r>
              <a:rPr lang="en-ZA" dirty="0" smtClean="0"/>
              <a:t>! </a:t>
            </a:r>
            <a:r>
              <a:rPr lang="he-IL" dirty="0" smtClean="0"/>
              <a:t>יהוה</a:t>
            </a:r>
            <a:r>
              <a:rPr lang="en-ZA" dirty="0" smtClean="0"/>
              <a:t> did not stop Balaam. He allowed him to travel the road to his own destruction. Through the rest of our </a:t>
            </a:r>
            <a:r>
              <a:rPr lang="en-ZA" dirty="0" err="1" smtClean="0"/>
              <a:t>Parasha</a:t>
            </a:r>
            <a:r>
              <a:rPr lang="en-ZA" dirty="0" smtClean="0"/>
              <a:t>, Balaam will continue to work with </a:t>
            </a:r>
            <a:r>
              <a:rPr lang="en-ZA" dirty="0" err="1" smtClean="0"/>
              <a:t>Balak</a:t>
            </a:r>
            <a:r>
              <a:rPr lang="en-ZA" dirty="0" smtClean="0"/>
              <a:t>, the destroyer. Though </a:t>
            </a:r>
            <a:r>
              <a:rPr lang="he-IL" dirty="0" smtClean="0"/>
              <a:t>יהוה</a:t>
            </a:r>
            <a:r>
              <a:rPr lang="en-ZA" dirty="0" smtClean="0"/>
              <a:t> prevents him from cursing Israel, he continues to rationalize and find loopholes. He is not able to believe in the </a:t>
            </a:r>
            <a:r>
              <a:rPr lang="en-ZA" dirty="0" err="1" smtClean="0"/>
              <a:t>unchangeableness</a:t>
            </a:r>
            <a:r>
              <a:rPr lang="en-ZA" dirty="0" smtClean="0"/>
              <a:t> of the Almighty:</a:t>
            </a:r>
          </a:p>
          <a:p>
            <a:pPr algn="ctr"/>
            <a:r>
              <a:rPr lang="en-ZA" i="1" dirty="0" smtClean="0">
                <a:solidFill>
                  <a:srgbClr val="004821"/>
                </a:solidFill>
              </a:rPr>
              <a:t>“For I am </a:t>
            </a:r>
            <a:r>
              <a:rPr lang="he-IL" i="1" dirty="0" smtClean="0">
                <a:solidFill>
                  <a:srgbClr val="004821"/>
                </a:solidFill>
              </a:rPr>
              <a:t>יהוה</a:t>
            </a:r>
            <a:r>
              <a:rPr lang="en-ZA" i="1" dirty="0" smtClean="0">
                <a:solidFill>
                  <a:srgbClr val="004821"/>
                </a:solidFill>
              </a:rPr>
              <a:t>, I shall not change, and you, O sons of </a:t>
            </a:r>
            <a:r>
              <a:rPr lang="en-ZA" i="1" dirty="0" err="1" smtClean="0">
                <a:solidFill>
                  <a:srgbClr val="004821"/>
                </a:solidFill>
              </a:rPr>
              <a:t>Yaʽaqob</a:t>
            </a:r>
            <a:r>
              <a:rPr lang="en-ZA" i="1" dirty="0" smtClean="0">
                <a:solidFill>
                  <a:srgbClr val="004821"/>
                </a:solidFill>
              </a:rPr>
              <a:t>̱, shall not come to an end. </a:t>
            </a:r>
            <a:r>
              <a:rPr lang="en-US" b="1" i="1" dirty="0" smtClean="0">
                <a:solidFill>
                  <a:srgbClr val="004821"/>
                </a:solidFill>
              </a:rPr>
              <a:t>(Malachi 3:6)</a:t>
            </a:r>
          </a:p>
          <a:p>
            <a:r>
              <a:rPr lang="en-ZA" dirty="0" smtClean="0"/>
              <a:t>Things end badly for Balaam.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FAITH AND FALSE WORSHIP</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Yeshua said to them, Have faith in God constantly, truly I tell you, whoever says to this mountain be lifted up and thrown into the sea and does not doubt in his heart, but believes that what he says will take place, it will be done for him. for this reason I am telling you. Whatever you ask in prayer, believe, trust, and be confident that it is granted to you and you will get it" (</a:t>
            </a:r>
            <a:r>
              <a:rPr lang="en-ZA" b="1" i="1" dirty="0" smtClean="0">
                <a:solidFill>
                  <a:srgbClr val="004821"/>
                </a:solidFill>
              </a:rPr>
              <a:t>Mark. 11:22-24 AMP).</a:t>
            </a:r>
          </a:p>
          <a:p>
            <a:r>
              <a:rPr lang="en-ZA" dirty="0" smtClean="0"/>
              <a:t>The rabbis teach that, as a prophet, Moshe taught the knowledge of Elohim (the Tree of Life) to </a:t>
            </a:r>
            <a:r>
              <a:rPr lang="en-ZA" dirty="0" err="1" smtClean="0"/>
              <a:t>B’nei</a:t>
            </a:r>
            <a:r>
              <a:rPr lang="en-ZA" dirty="0" smtClean="0"/>
              <a:t> Israel, who were supposed to teach that knowledge to the world. Balaam, on the other hand, taught the other side of knowledge (the Tree of the Knowledge of Good and Evil). </a:t>
            </a:r>
          </a:p>
          <a:p>
            <a:endParaRPr lang="en-ZA" dirty="0" smtClean="0"/>
          </a:p>
          <a:p>
            <a:r>
              <a:rPr lang="en-ZA" dirty="0" smtClean="0"/>
              <a:t>This teaching of Balaam is much about false worship and its results</a:t>
            </a:r>
          </a:p>
          <a:p>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TRAP OF BALAAM</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en-ZA" i="1" dirty="0" err="1" smtClean="0">
                <a:solidFill>
                  <a:srgbClr val="004821"/>
                </a:solidFill>
              </a:rPr>
              <a:t>Yisra’ĕl</a:t>
            </a:r>
            <a:r>
              <a:rPr lang="en-ZA" i="1" dirty="0" smtClean="0">
                <a:solidFill>
                  <a:srgbClr val="004821"/>
                </a:solidFill>
              </a:rPr>
              <a:t> dwelt in </a:t>
            </a:r>
            <a:r>
              <a:rPr lang="en-ZA" i="1" dirty="0" err="1" smtClean="0">
                <a:solidFill>
                  <a:srgbClr val="004821"/>
                </a:solidFill>
              </a:rPr>
              <a:t>Shittim</a:t>
            </a:r>
            <a:r>
              <a:rPr lang="en-ZA" i="1" dirty="0" smtClean="0">
                <a:solidFill>
                  <a:srgbClr val="004821"/>
                </a:solidFill>
              </a:rPr>
              <a:t>, and the people began to whore with the daughters of </a:t>
            </a:r>
            <a:r>
              <a:rPr lang="en-ZA" i="1" dirty="0" err="1" smtClean="0">
                <a:solidFill>
                  <a:srgbClr val="004821"/>
                </a:solidFill>
              </a:rPr>
              <a:t>Mo’ab</a:t>
            </a:r>
            <a:r>
              <a:rPr lang="en-ZA" i="1" dirty="0" smtClean="0">
                <a:solidFill>
                  <a:srgbClr val="004821"/>
                </a:solidFill>
              </a:rPr>
              <a:t>̱, and they invited the people to the </a:t>
            </a:r>
            <a:r>
              <a:rPr lang="en-ZA" i="1" dirty="0" err="1" smtClean="0">
                <a:solidFill>
                  <a:srgbClr val="004821"/>
                </a:solidFill>
              </a:rPr>
              <a:t>slaughterings</a:t>
            </a:r>
            <a:r>
              <a:rPr lang="en-ZA" i="1" dirty="0" smtClean="0">
                <a:solidFill>
                  <a:srgbClr val="004821"/>
                </a:solidFill>
              </a:rPr>
              <a:t> of their mighty ones, and the people ate and bowed down to their mighty ones. Thus </a:t>
            </a:r>
            <a:r>
              <a:rPr lang="en-ZA" i="1" dirty="0" err="1" smtClean="0">
                <a:solidFill>
                  <a:srgbClr val="004821"/>
                </a:solidFill>
              </a:rPr>
              <a:t>Yisra’ĕl</a:t>
            </a:r>
            <a:r>
              <a:rPr lang="en-ZA" i="1" dirty="0" smtClean="0">
                <a:solidFill>
                  <a:srgbClr val="004821"/>
                </a:solidFill>
              </a:rPr>
              <a:t> was joined to </a:t>
            </a:r>
            <a:r>
              <a:rPr lang="en-ZA" i="1" dirty="0" err="1" smtClean="0">
                <a:solidFill>
                  <a:srgbClr val="004821"/>
                </a:solidFill>
              </a:rPr>
              <a:t>Baʽal</a:t>
            </a:r>
            <a:r>
              <a:rPr lang="en-ZA" i="1" dirty="0" smtClean="0">
                <a:solidFill>
                  <a:srgbClr val="004821"/>
                </a:solidFill>
              </a:rPr>
              <a:t> </a:t>
            </a:r>
            <a:r>
              <a:rPr lang="en-ZA" i="1" dirty="0" err="1" smtClean="0">
                <a:solidFill>
                  <a:srgbClr val="004821"/>
                </a:solidFill>
              </a:rPr>
              <a:t>Peʽor</a:t>
            </a:r>
            <a:r>
              <a:rPr lang="en-ZA" i="1" dirty="0" smtClean="0">
                <a:solidFill>
                  <a:srgbClr val="004821"/>
                </a:solidFill>
              </a:rPr>
              <a:t>, ... one of the children of </a:t>
            </a:r>
            <a:r>
              <a:rPr lang="en-ZA" i="1" dirty="0" err="1" smtClean="0">
                <a:solidFill>
                  <a:srgbClr val="004821"/>
                </a:solidFill>
              </a:rPr>
              <a:t>Yisra’ĕl</a:t>
            </a:r>
            <a:r>
              <a:rPr lang="en-ZA" i="1" dirty="0" smtClean="0">
                <a:solidFill>
                  <a:srgbClr val="004821"/>
                </a:solidFill>
              </a:rPr>
              <a:t> came and brought to his brothers a </a:t>
            </a:r>
            <a:r>
              <a:rPr lang="en-ZA" i="1" dirty="0" err="1" smtClean="0">
                <a:solidFill>
                  <a:srgbClr val="004821"/>
                </a:solidFill>
              </a:rPr>
              <a:t>Miḏyanite</a:t>
            </a:r>
            <a:r>
              <a:rPr lang="en-ZA" i="1" dirty="0" smtClean="0">
                <a:solidFill>
                  <a:srgbClr val="004821"/>
                </a:solidFill>
              </a:rPr>
              <a:t> woman .. when </a:t>
            </a:r>
            <a:r>
              <a:rPr lang="en-ZA" i="1" dirty="0" err="1" smtClean="0">
                <a:solidFill>
                  <a:srgbClr val="004821"/>
                </a:solidFill>
              </a:rPr>
              <a:t>Pineḥas</a:t>
            </a:r>
            <a:r>
              <a:rPr lang="en-ZA" i="1" dirty="0" smtClean="0">
                <a:solidFill>
                  <a:srgbClr val="004821"/>
                </a:solidFill>
              </a:rPr>
              <a:t>, .. saw it, he rose up from among the congregation and took a spear in his hand, ... and thrust both of them through, the man of </a:t>
            </a:r>
            <a:r>
              <a:rPr lang="en-ZA" i="1" dirty="0" err="1" smtClean="0">
                <a:solidFill>
                  <a:srgbClr val="004821"/>
                </a:solidFill>
              </a:rPr>
              <a:t>Yisra’ĕl</a:t>
            </a:r>
            <a:r>
              <a:rPr lang="en-ZA" i="1" dirty="0" smtClean="0">
                <a:solidFill>
                  <a:srgbClr val="004821"/>
                </a:solidFill>
              </a:rPr>
              <a:t>, and the woman through her belly. </a:t>
            </a:r>
            <a:r>
              <a:rPr lang="en-US" b="1" i="1" dirty="0" smtClean="0">
                <a:solidFill>
                  <a:srgbClr val="004821"/>
                </a:solidFill>
              </a:rPr>
              <a:t>(Numbers 25:1-9)</a:t>
            </a:r>
          </a:p>
          <a:p>
            <a:pPr algn="ctr"/>
            <a:endParaRPr lang="en-US" i="1" dirty="0" smtClean="0">
              <a:solidFill>
                <a:srgbClr val="004821"/>
              </a:solidFill>
            </a:endParaRPr>
          </a:p>
          <a:p>
            <a:pPr algn="ctr"/>
            <a:r>
              <a:rPr lang="en-ZA" i="1" dirty="0" smtClean="0">
                <a:solidFill>
                  <a:srgbClr val="004821"/>
                </a:solidFill>
              </a:rPr>
              <a:t>“But I hold a few matters against you, because you have there those who adhere to the teaching of </a:t>
            </a:r>
            <a:r>
              <a:rPr lang="en-ZA" i="1" dirty="0" err="1" smtClean="0">
                <a:solidFill>
                  <a:srgbClr val="004821"/>
                </a:solidFill>
              </a:rPr>
              <a:t>Bilʽam</a:t>
            </a:r>
            <a:r>
              <a:rPr lang="en-ZA" i="1" dirty="0" smtClean="0">
                <a:solidFill>
                  <a:srgbClr val="004821"/>
                </a:solidFill>
              </a:rPr>
              <a:t>, who taught </a:t>
            </a:r>
            <a:r>
              <a:rPr lang="en-ZA" i="1" dirty="0" err="1" smtClean="0">
                <a:solidFill>
                  <a:srgbClr val="004821"/>
                </a:solidFill>
              </a:rPr>
              <a:t>Balaq</a:t>
            </a:r>
            <a:r>
              <a:rPr lang="en-ZA" i="1" dirty="0" smtClean="0">
                <a:solidFill>
                  <a:srgbClr val="004821"/>
                </a:solidFill>
              </a:rPr>
              <a:t> to put a stumbling-block before the children of </a:t>
            </a:r>
            <a:r>
              <a:rPr lang="en-ZA" i="1" dirty="0" err="1" smtClean="0">
                <a:solidFill>
                  <a:srgbClr val="004821"/>
                </a:solidFill>
              </a:rPr>
              <a:t>Yisra’ĕl</a:t>
            </a:r>
            <a:r>
              <a:rPr lang="en-ZA" i="1" dirty="0" smtClean="0">
                <a:solidFill>
                  <a:srgbClr val="004821"/>
                </a:solidFill>
              </a:rPr>
              <a:t>, to eat food offered to idols, and to commit whoring.  </a:t>
            </a:r>
            <a:r>
              <a:rPr lang="en-ZA" b="1" i="1" dirty="0" smtClean="0">
                <a:solidFill>
                  <a:srgbClr val="004821"/>
                </a:solidFill>
              </a:rPr>
              <a:t>(Revelation 2:14)</a:t>
            </a:r>
          </a:p>
          <a:p>
            <a:endParaRPr lang="en-ZA" dirty="0" smtClean="0"/>
          </a:p>
          <a:p>
            <a:endParaRPr lang="en-ZA" b="0" i="1" dirty="0" smtClean="0"/>
          </a:p>
          <a:p>
            <a:endParaRPr lang="en-ZA" b="0" dirty="0" smtClean="0"/>
          </a:p>
          <a:p>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HISTORY</a:t>
            </a:r>
            <a:endParaRPr lang="en-ZA" dirty="0"/>
          </a:p>
        </p:txBody>
      </p:sp>
      <p:sp>
        <p:nvSpPr>
          <p:cNvPr id="3" name="Content Placeholder 2"/>
          <p:cNvSpPr>
            <a:spLocks noGrp="1"/>
          </p:cNvSpPr>
          <p:nvPr>
            <p:ph idx="1"/>
          </p:nvPr>
        </p:nvSpPr>
        <p:spPr/>
        <p:txBody>
          <a:bodyPr>
            <a:normAutofit lnSpcReduction="10000"/>
          </a:bodyPr>
          <a:lstStyle/>
          <a:p>
            <a:r>
              <a:rPr lang="en-ZA" dirty="0" smtClean="0"/>
              <a:t>Moab discovered a more effective weapon with which to assault Israel. </a:t>
            </a:r>
            <a:r>
              <a:rPr lang="en-ZA" i="1" dirty="0" smtClean="0">
                <a:solidFill>
                  <a:srgbClr val="C00000"/>
                </a:solidFill>
              </a:rPr>
              <a:t>"After Balaam's utter failure to curse Israel, he had one last hope. Knowing that sexual immorality is a foundation of Jewish [Israelite] holiness and that God does not tolerate immorality--the only times the Torah speaks of God's anger as wrath is when it is provoked by immorality (</a:t>
            </a:r>
            <a:r>
              <a:rPr lang="en-ZA" i="1" dirty="0" err="1" smtClean="0">
                <a:solidFill>
                  <a:srgbClr val="C00000"/>
                </a:solidFill>
              </a:rPr>
              <a:t>Moreh</a:t>
            </a:r>
            <a:r>
              <a:rPr lang="en-ZA" i="1" dirty="0" smtClean="0">
                <a:solidFill>
                  <a:srgbClr val="C00000"/>
                </a:solidFill>
              </a:rPr>
              <a:t> </a:t>
            </a:r>
            <a:r>
              <a:rPr lang="en-ZA" i="1" dirty="0" err="1" smtClean="0">
                <a:solidFill>
                  <a:srgbClr val="C00000"/>
                </a:solidFill>
              </a:rPr>
              <a:t>Nevuchim</a:t>
            </a:r>
            <a:r>
              <a:rPr lang="en-ZA" i="1" dirty="0" smtClean="0">
                <a:solidFill>
                  <a:srgbClr val="C00000"/>
                </a:solidFill>
              </a:rPr>
              <a:t> 1:36)--Balaam </a:t>
            </a:r>
            <a:r>
              <a:rPr lang="en-ZA" i="1" dirty="0" err="1" smtClean="0">
                <a:solidFill>
                  <a:srgbClr val="C00000"/>
                </a:solidFill>
              </a:rPr>
              <a:t>counseled</a:t>
            </a:r>
            <a:r>
              <a:rPr lang="en-ZA" i="1" dirty="0" smtClean="0">
                <a:solidFill>
                  <a:srgbClr val="C00000"/>
                </a:solidFill>
              </a:rPr>
              <a:t> </a:t>
            </a:r>
            <a:r>
              <a:rPr lang="en-ZA" i="1" dirty="0" err="1" smtClean="0">
                <a:solidFill>
                  <a:srgbClr val="C00000"/>
                </a:solidFill>
              </a:rPr>
              <a:t>Balak</a:t>
            </a:r>
            <a:r>
              <a:rPr lang="en-ZA" i="1" dirty="0" smtClean="0">
                <a:solidFill>
                  <a:srgbClr val="C00000"/>
                </a:solidFill>
              </a:rPr>
              <a:t> to entice Jewish [Israelite] men into debauchery. So intent were the Moabites and their </a:t>
            </a:r>
            <a:r>
              <a:rPr lang="en-ZA" i="1" dirty="0" err="1" smtClean="0">
                <a:solidFill>
                  <a:srgbClr val="C00000"/>
                </a:solidFill>
              </a:rPr>
              <a:t>Midianite</a:t>
            </a:r>
            <a:r>
              <a:rPr lang="en-ZA" i="1" dirty="0" smtClean="0">
                <a:solidFill>
                  <a:srgbClr val="C00000"/>
                </a:solidFill>
              </a:rPr>
              <a:t> allies to undo Israel that even their aristocracy sent their daughters to carry out the plan. The Talmud recounts the plot in detail. It achieved considerable success, as shown by the tragic events in this chapter (see Sanhedrin 106a).</a:t>
            </a:r>
          </a:p>
          <a:p>
            <a:endParaRPr lang="en-ZA" dirty="0" smtClean="0"/>
          </a:p>
          <a:p>
            <a:r>
              <a:rPr lang="en-ZA" dirty="0" smtClean="0"/>
              <a:t>The tragic episode resulted in the deaths of 24,000 Israelites. Balaam too was slain, and his name has since become associated only with depravity.  </a:t>
            </a:r>
            <a:r>
              <a:rPr lang="en-ZA" i="1" dirty="0" smtClean="0">
                <a:solidFill>
                  <a:srgbClr val="004821"/>
                </a:solidFill>
              </a:rPr>
              <a:t>The remembrance of the righteous is blessed, But the name of the wrong ones rot. </a:t>
            </a:r>
            <a:r>
              <a:rPr lang="en-ZA" b="1" i="1" dirty="0" smtClean="0">
                <a:solidFill>
                  <a:srgbClr val="004821"/>
                </a:solidFill>
              </a:rPr>
              <a:t>(Proverbs 10:7)</a:t>
            </a:r>
          </a:p>
          <a:p>
            <a:endParaRPr lang="en-ZA" dirty="0" smtClean="0"/>
          </a:p>
          <a:p>
            <a:endParaRPr lang="en-ZA"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HISTORY</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having left the right way they went astray, having followed the way of </a:t>
            </a:r>
            <a:r>
              <a:rPr lang="en-ZA" i="1" dirty="0" err="1" smtClean="0">
                <a:solidFill>
                  <a:srgbClr val="004821"/>
                </a:solidFill>
              </a:rPr>
              <a:t>Bilʽam</a:t>
            </a:r>
            <a:r>
              <a:rPr lang="en-ZA" i="1" dirty="0" smtClean="0">
                <a:solidFill>
                  <a:srgbClr val="004821"/>
                </a:solidFill>
              </a:rPr>
              <a:t> the son of </a:t>
            </a:r>
            <a:r>
              <a:rPr lang="en-ZA" i="1" dirty="0" err="1" smtClean="0">
                <a:solidFill>
                  <a:srgbClr val="004821"/>
                </a:solidFill>
              </a:rPr>
              <a:t>Beʽor</a:t>
            </a:r>
            <a:r>
              <a:rPr lang="en-ZA" i="1" dirty="0" smtClean="0">
                <a:solidFill>
                  <a:srgbClr val="004821"/>
                </a:solidFill>
              </a:rPr>
              <a:t>, who loved the wages of unrighteousness, but he was rebuked for his transgression: a dumb donkey speaking with the voice of a man restrained the madness of the prophet</a:t>
            </a:r>
            <a:r>
              <a:rPr lang="en-ZA" b="1" i="1" dirty="0" smtClean="0">
                <a:solidFill>
                  <a:srgbClr val="004821"/>
                </a:solidFill>
              </a:rPr>
              <a:t>. (2 Peter 2:15-16)</a:t>
            </a:r>
          </a:p>
          <a:p>
            <a:pPr algn="ctr"/>
            <a:r>
              <a:rPr lang="en-ZA" i="1" dirty="0" smtClean="0">
                <a:solidFill>
                  <a:srgbClr val="004821"/>
                </a:solidFill>
              </a:rPr>
              <a:t>Woe to them! Because they have gone in the way of </a:t>
            </a:r>
            <a:r>
              <a:rPr lang="en-ZA" i="1" dirty="0" err="1" smtClean="0">
                <a:solidFill>
                  <a:srgbClr val="004821"/>
                </a:solidFill>
              </a:rPr>
              <a:t>Qayin</a:t>
            </a:r>
            <a:r>
              <a:rPr lang="en-ZA" i="1" dirty="0" smtClean="0">
                <a:solidFill>
                  <a:srgbClr val="004821"/>
                </a:solidFill>
              </a:rPr>
              <a:t>, and gave themselves to the delusion of </a:t>
            </a:r>
            <a:r>
              <a:rPr lang="en-ZA" i="1" dirty="0" err="1" smtClean="0">
                <a:solidFill>
                  <a:srgbClr val="004821"/>
                </a:solidFill>
              </a:rPr>
              <a:t>Bilʽam</a:t>
            </a:r>
            <a:r>
              <a:rPr lang="en-ZA" i="1" dirty="0" smtClean="0">
                <a:solidFill>
                  <a:srgbClr val="004821"/>
                </a:solidFill>
              </a:rPr>
              <a:t> for a reward, and perished in the rebellion of </a:t>
            </a:r>
            <a:r>
              <a:rPr lang="en-ZA" i="1" dirty="0" err="1" smtClean="0">
                <a:solidFill>
                  <a:srgbClr val="004821"/>
                </a:solidFill>
              </a:rPr>
              <a:t>Qorah</a:t>
            </a:r>
            <a:r>
              <a:rPr lang="en-ZA" i="1" dirty="0" smtClean="0">
                <a:solidFill>
                  <a:srgbClr val="004821"/>
                </a:solidFill>
              </a:rPr>
              <a:t>̣. </a:t>
            </a:r>
            <a:r>
              <a:rPr lang="en-ZA" b="1" i="1" dirty="0" smtClean="0">
                <a:solidFill>
                  <a:srgbClr val="004821"/>
                </a:solidFill>
              </a:rPr>
              <a:t>(Jude 1:11)</a:t>
            </a:r>
          </a:p>
          <a:p>
            <a:r>
              <a:rPr lang="en-ZA" dirty="0" smtClean="0"/>
              <a:t>According to </a:t>
            </a:r>
            <a:r>
              <a:rPr lang="en-ZA" dirty="0" err="1" smtClean="0"/>
              <a:t>Alshich</a:t>
            </a:r>
            <a:r>
              <a:rPr lang="en-ZA" dirty="0" smtClean="0"/>
              <a:t>, the women of Moab enticed not only the general population, since they are mentioned in verse 1 as consorting with the people, which generally connotes masses. The women of Midian, however, tried to entice the Jewish leaders, including Moses himself. Failing in that, they turned to lesser leaders and succeeded in ensnaring </a:t>
            </a:r>
            <a:r>
              <a:rPr lang="en-ZA" dirty="0" err="1" smtClean="0"/>
              <a:t>Zimri</a:t>
            </a:r>
            <a:r>
              <a:rPr lang="en-ZA" dirty="0" smtClean="0"/>
              <a:t>, a prince of the tribe of Simeon (25:14) [The Chumash, Stone Edition, </a:t>
            </a:r>
            <a:r>
              <a:rPr lang="en-ZA" dirty="0" err="1" smtClean="0"/>
              <a:t>Balak</a:t>
            </a:r>
            <a:r>
              <a:rPr lang="en-ZA" dirty="0" smtClean="0"/>
              <a:t>, Pg. 875]</a:t>
            </a:r>
          </a:p>
          <a:p>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BOOK OF REVELATION</a:t>
            </a:r>
            <a:endParaRPr lang="en-ZA" dirty="0"/>
          </a:p>
        </p:txBody>
      </p:sp>
      <p:sp>
        <p:nvSpPr>
          <p:cNvPr id="3" name="Content Placeholder 2"/>
          <p:cNvSpPr>
            <a:spLocks noGrp="1"/>
          </p:cNvSpPr>
          <p:nvPr>
            <p:ph idx="1"/>
          </p:nvPr>
        </p:nvSpPr>
        <p:spPr/>
        <p:txBody>
          <a:bodyPr>
            <a:normAutofit/>
          </a:bodyPr>
          <a:lstStyle/>
          <a:p>
            <a:r>
              <a:rPr lang="en-ZA" dirty="0" smtClean="0"/>
              <a:t>The book of Revelation also speaks of a rider on an animal:</a:t>
            </a:r>
          </a:p>
          <a:p>
            <a:pPr algn="ctr"/>
            <a:r>
              <a:rPr lang="en-ZA" i="1" dirty="0" smtClean="0">
                <a:solidFill>
                  <a:srgbClr val="004821"/>
                </a:solidFill>
              </a:rPr>
              <a:t>And he carried me away in the Spirit into the wilderness. And I saw a woman sitting on a scarlet beast covered with names of blasphemy, ... And the woman was dressed in purple and scarlet, and adorned with gold and precious stones and pearls, holding in her hand a golden cup filled with abominations and the filthiness of her whoring, and upon her forehead a name written, a secret: BAḆEL THE GREAT, THE MOTHER OF THE WHORES AND OF THE ABOMINATIONS OF THE EARTH. </a:t>
            </a:r>
            <a:r>
              <a:rPr lang="en-ZA" b="1" i="1" dirty="0" smtClean="0">
                <a:solidFill>
                  <a:srgbClr val="004821"/>
                </a:solidFill>
              </a:rPr>
              <a:t>(Revelation 17:3-5)</a:t>
            </a:r>
          </a:p>
          <a:p>
            <a:r>
              <a:rPr lang="en-ZA" dirty="0" smtClean="0"/>
              <a:t>This beast is the epitome of evil. Balaam’s desire for riches is portrayed in this woman and her adornment. Balaam’s advice to </a:t>
            </a:r>
            <a:r>
              <a:rPr lang="en-ZA" dirty="0" err="1" smtClean="0"/>
              <a:t>Balak</a:t>
            </a:r>
            <a:r>
              <a:rPr lang="en-ZA" dirty="0" smtClean="0"/>
              <a:t> is also hinted at through the mention of her harlotries. The name on her forehead stands in sharp contrast to what will be found on the foreheads of the righteous in Revelation 22:4 </a:t>
            </a:r>
            <a:r>
              <a:rPr lang="en-ZA" i="1" dirty="0" smtClean="0">
                <a:solidFill>
                  <a:srgbClr val="004821"/>
                </a:solidFill>
              </a:rPr>
              <a:t>(They shall see His face, and His name shall be on their foreheads.)</a:t>
            </a:r>
            <a:endParaRPr lang="en-ZA"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GOAL OF SATAN</a:t>
            </a:r>
            <a:endParaRPr lang="en-ZA" dirty="0"/>
          </a:p>
        </p:txBody>
      </p:sp>
      <p:sp>
        <p:nvSpPr>
          <p:cNvPr id="3" name="Content Placeholder 2"/>
          <p:cNvSpPr>
            <a:spLocks noGrp="1"/>
          </p:cNvSpPr>
          <p:nvPr>
            <p:ph idx="1"/>
          </p:nvPr>
        </p:nvSpPr>
        <p:spPr/>
        <p:txBody>
          <a:bodyPr>
            <a:normAutofit/>
          </a:bodyPr>
          <a:lstStyle/>
          <a:p>
            <a:r>
              <a:rPr lang="en-ZA" dirty="0" smtClean="0"/>
              <a:t>He desires for you to be riding on that beast. His agenda is to tempt you with what the world has to offer. Temptation begins in a subtle way:</a:t>
            </a:r>
          </a:p>
          <a:p>
            <a:pPr algn="ctr"/>
            <a:r>
              <a:rPr lang="en-ZA" i="1" dirty="0" smtClean="0">
                <a:solidFill>
                  <a:srgbClr val="004821"/>
                </a:solidFill>
              </a:rPr>
              <a:t>Let no one say when he is enticed, “I am enticed by Elohim,” for Elohim is not enticed by evil matters, and He entices no one. But each one is enticed when he is drawn away by his own desires and trapped. Then, when desire has conceived, it gives birth to sin. And sin, when it has been accomplished, brings forth death. </a:t>
            </a:r>
            <a:r>
              <a:rPr lang="en-ZA" b="1" i="1" dirty="0" smtClean="0">
                <a:solidFill>
                  <a:srgbClr val="004821"/>
                </a:solidFill>
              </a:rPr>
              <a:t>(James 1:13-15)</a:t>
            </a:r>
          </a:p>
          <a:p>
            <a:r>
              <a:rPr lang="en-ZA" dirty="0" smtClean="0"/>
              <a:t>Once we have come to know </a:t>
            </a:r>
            <a:r>
              <a:rPr lang="he-IL" dirty="0" smtClean="0"/>
              <a:t>יהושע</a:t>
            </a:r>
            <a:r>
              <a:rPr lang="en-ZA" dirty="0" smtClean="0"/>
              <a:t>, we now have what it takes to resist evil and choose the good He has given us through His Torah. Ride the donkey. You won’t have to fear the Angel of </a:t>
            </a:r>
            <a:r>
              <a:rPr lang="he-IL" dirty="0" smtClean="0"/>
              <a:t>יהושע</a:t>
            </a:r>
            <a:r>
              <a:rPr lang="en-ZA" dirty="0" smtClean="0"/>
              <a:t> who stands in the narrow path between the vineyards. He is there for your protection and to continue to show you the way along the narrow path. AMEN</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CONCLUSION - ISREAL</a:t>
            </a:r>
            <a:endParaRPr lang="en-ZA" dirty="0"/>
          </a:p>
        </p:txBody>
      </p:sp>
      <p:sp>
        <p:nvSpPr>
          <p:cNvPr id="3" name="Content Placeholder 2"/>
          <p:cNvSpPr>
            <a:spLocks noGrp="1"/>
          </p:cNvSpPr>
          <p:nvPr>
            <p:ph idx="1"/>
          </p:nvPr>
        </p:nvSpPr>
        <p:spPr/>
        <p:txBody>
          <a:bodyPr/>
          <a:lstStyle/>
          <a:p>
            <a:r>
              <a:rPr lang="en-ZA" dirty="0" smtClean="0"/>
              <a:t>The series of Balaam's inspired discourses speaks of four periods of Israel's  history and our walk. </a:t>
            </a:r>
          </a:p>
          <a:p>
            <a:pPr marL="457200" indent="-457200">
              <a:buFont typeface="+mj-lt"/>
              <a:buAutoNum type="arabicPeriod"/>
            </a:pPr>
            <a:r>
              <a:rPr lang="en-ZA" dirty="0" smtClean="0"/>
              <a:t>Israel in the Wilderness (Nu. 23:7-10) - Salvation</a:t>
            </a:r>
          </a:p>
          <a:p>
            <a:pPr marL="457200" indent="-457200">
              <a:buFont typeface="+mj-lt"/>
              <a:buAutoNum type="arabicPeriod"/>
            </a:pPr>
            <a:r>
              <a:rPr lang="en-ZA" dirty="0" smtClean="0"/>
              <a:t>Israel staging and preparing to enter and conquer Canaan (Nu. 233:18-24) – Preparation Matt 6:33 </a:t>
            </a:r>
          </a:p>
          <a:p>
            <a:pPr marL="457200" indent="-457200">
              <a:buFont typeface="+mj-lt"/>
              <a:buAutoNum type="arabicPeriod"/>
            </a:pPr>
            <a:r>
              <a:rPr lang="en-ZA" dirty="0" smtClean="0"/>
              <a:t>Israel after conquering their enemies and settling in the land (Nu. 24:3-9) – Receiving the inheritance, Galatians 4:7</a:t>
            </a:r>
          </a:p>
          <a:p>
            <a:pPr marL="457200" indent="-457200">
              <a:buFont typeface="+mj-lt"/>
              <a:buAutoNum type="arabicPeriod"/>
            </a:pPr>
            <a:r>
              <a:rPr lang="en-ZA" dirty="0" smtClean="0"/>
              <a:t>Israel in the latter days (Nu. 24:15-24) – The rapture of the body and the pure and spotless bride.</a:t>
            </a:r>
          </a:p>
          <a:p>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CONCLUSION - ADMISSION</a:t>
            </a:r>
            <a:endParaRPr lang="en-ZA" dirty="0"/>
          </a:p>
        </p:txBody>
      </p:sp>
      <p:sp>
        <p:nvSpPr>
          <p:cNvPr id="3" name="Content Placeholder 2"/>
          <p:cNvSpPr>
            <a:spLocks noGrp="1"/>
          </p:cNvSpPr>
          <p:nvPr>
            <p:ph idx="1"/>
          </p:nvPr>
        </p:nvSpPr>
        <p:spPr/>
        <p:txBody>
          <a:bodyPr>
            <a:normAutofit/>
          </a:bodyPr>
          <a:lstStyle/>
          <a:p>
            <a:r>
              <a:rPr lang="en-ZA" dirty="0" smtClean="0"/>
              <a:t>Wouldn’t we all be better off to resolve to speak only what </a:t>
            </a:r>
            <a:r>
              <a:rPr lang="he-IL" dirty="0" smtClean="0"/>
              <a:t>יהוה</a:t>
            </a:r>
            <a:r>
              <a:rPr lang="en-ZA" dirty="0" smtClean="0"/>
              <a:t> gives us to speak, nothing more or less? Wouldn’t our words be fewer and our sin be less? What did James say about bridling the tongue (Jas 3:2)? How did , </a:t>
            </a:r>
            <a:r>
              <a:rPr lang="he-IL" dirty="0" smtClean="0"/>
              <a:t>יהושע</a:t>
            </a:r>
            <a:r>
              <a:rPr lang="en-ZA" dirty="0" smtClean="0"/>
              <a:t> characterize all the words that he spoke?</a:t>
            </a:r>
          </a:p>
          <a:p>
            <a:pPr algn="ctr"/>
            <a:r>
              <a:rPr lang="en-ZA" i="1" dirty="0" smtClean="0">
                <a:solidFill>
                  <a:srgbClr val="004821"/>
                </a:solidFill>
              </a:rPr>
              <a:t>“It is the Spirit that gives life, the flesh does not profit at all. The words that I speak to you are Spirit and are life. </a:t>
            </a:r>
            <a:r>
              <a:rPr lang="en-ZA" b="1" i="1" dirty="0" smtClean="0">
                <a:solidFill>
                  <a:srgbClr val="004821"/>
                </a:solidFill>
              </a:rPr>
              <a:t>(John 6:63)</a:t>
            </a:r>
          </a:p>
          <a:p>
            <a:pPr algn="ctr"/>
            <a:r>
              <a:rPr lang="en-ZA" i="1" dirty="0" smtClean="0">
                <a:solidFill>
                  <a:srgbClr val="004821"/>
                </a:solidFill>
              </a:rPr>
              <a:t>“Do you not believe that I am in the Father, and the Father is in Me? The words that I speak to you I do not speak from Myself. But the Father who stays in Me does His works. </a:t>
            </a:r>
          </a:p>
          <a:p>
            <a:pPr algn="ctr"/>
            <a:r>
              <a:rPr lang="en-ZA" b="1" i="1" dirty="0" smtClean="0">
                <a:solidFill>
                  <a:srgbClr val="004821"/>
                </a:solidFill>
              </a:rPr>
              <a:t>(John 14:10)</a:t>
            </a:r>
          </a:p>
          <a:p>
            <a:pPr algn="ctr"/>
            <a:r>
              <a:rPr lang="en-ZA" i="1" dirty="0" smtClean="0">
                <a:solidFill>
                  <a:srgbClr val="004821"/>
                </a:solidFill>
              </a:rPr>
              <a:t>“Because the Words which You gave to Me, I have given to them. And they have received them, and have truly known that I came forth from You, and they believed that You sent Me. </a:t>
            </a:r>
          </a:p>
          <a:p>
            <a:pPr algn="ctr"/>
            <a:r>
              <a:rPr lang="en-ZA" b="1" i="1" dirty="0" smtClean="0">
                <a:solidFill>
                  <a:srgbClr val="004821"/>
                </a:solidFill>
              </a:rPr>
              <a:t>(John 17:8)</a:t>
            </a:r>
          </a:p>
          <a:p>
            <a:endParaRPr lang="en-ZA" dirty="0" smtClean="0"/>
          </a:p>
          <a:p>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CONCLUSION – SPIRITUAL TRUTHS</a:t>
            </a:r>
            <a:endParaRPr lang="en-ZA" dirty="0"/>
          </a:p>
        </p:txBody>
      </p:sp>
      <p:sp>
        <p:nvSpPr>
          <p:cNvPr id="3" name="Content Placeholder 2"/>
          <p:cNvSpPr>
            <a:spLocks noGrp="1"/>
          </p:cNvSpPr>
          <p:nvPr>
            <p:ph idx="1"/>
          </p:nvPr>
        </p:nvSpPr>
        <p:spPr/>
        <p:txBody>
          <a:bodyPr/>
          <a:lstStyle/>
          <a:p>
            <a:r>
              <a:rPr lang="en-ZA" dirty="0" smtClean="0"/>
              <a:t>Some truths stand out in Balaam's narrative.</a:t>
            </a:r>
          </a:p>
          <a:p>
            <a:pPr marL="182563" indent="-182563">
              <a:buFont typeface="Arial" pitchFamily="34" charset="0"/>
              <a:buChar char="•"/>
            </a:pPr>
            <a:r>
              <a:rPr lang="en-ZA" dirty="0" smtClean="0"/>
              <a:t>Spiritual gifting does not assure good character (Luke 13:24-30).</a:t>
            </a:r>
          </a:p>
          <a:p>
            <a:pPr marL="182563" indent="-182563">
              <a:buFont typeface="Arial" pitchFamily="34" charset="0"/>
              <a:buChar char="•"/>
            </a:pPr>
            <a:r>
              <a:rPr lang="en-ZA" dirty="0" smtClean="0"/>
              <a:t>A person may have religious faith-</a:t>
            </a:r>
            <a:r>
              <a:rPr lang="en-ZA" i="1" dirty="0" smtClean="0"/>
              <a:t>-"the demons believe and tremble"--</a:t>
            </a:r>
            <a:r>
              <a:rPr lang="en-ZA" dirty="0" smtClean="0"/>
              <a:t>but that faith will not save him if it does not change the heart and (yes) produce good works (James 1:14-17).</a:t>
            </a:r>
          </a:p>
          <a:p>
            <a:pPr marL="182563" indent="-182563">
              <a:buFont typeface="Arial" pitchFamily="34" charset="0"/>
              <a:buChar char="•"/>
            </a:pPr>
            <a:r>
              <a:rPr lang="en-ZA" dirty="0" smtClean="0"/>
              <a:t>Work and sacrifice may not earn, or bring, the expected reward (Gal.1:10; Col.3:1). </a:t>
            </a:r>
            <a:r>
              <a:rPr lang="en-ZA" i="1" dirty="0" smtClean="0"/>
              <a:t>[We may, at times, have to be content with His praise.]</a:t>
            </a:r>
          </a:p>
          <a:p>
            <a:pPr marL="182563" indent="-182563">
              <a:buFont typeface="Arial" pitchFamily="34" charset="0"/>
              <a:buChar char="•"/>
            </a:pPr>
            <a:r>
              <a:rPr lang="en-ZA" dirty="0" smtClean="0"/>
              <a:t>A person may appear noble and honourable yet inwardly be displeasing to Elohim (John 7:24; 2 Cor. 10:7).</a:t>
            </a:r>
          </a:p>
          <a:p>
            <a:pPr marL="182563" indent="-182563">
              <a:buFont typeface="Arial" pitchFamily="34" charset="0"/>
              <a:buChar char="•"/>
            </a:pPr>
            <a:r>
              <a:rPr lang="en-ZA" dirty="0" smtClean="0"/>
              <a:t>A man may have great spiritual discernment and knowledge but be blind to his own moral failures, ethical improprieties, and family responsibilities (Mark 8:18; Acts 28:27).</a:t>
            </a:r>
          </a:p>
          <a:p>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FEAR OF BALAK</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the children of </a:t>
            </a:r>
            <a:r>
              <a:rPr lang="en-ZA" i="1" dirty="0" err="1" smtClean="0">
                <a:solidFill>
                  <a:srgbClr val="004821"/>
                </a:solidFill>
              </a:rPr>
              <a:t>Yisra’ĕl</a:t>
            </a:r>
            <a:r>
              <a:rPr lang="en-ZA" i="1" dirty="0" smtClean="0">
                <a:solidFill>
                  <a:srgbClr val="004821"/>
                </a:solidFill>
              </a:rPr>
              <a:t> set out and camped in the desert plains of </a:t>
            </a:r>
            <a:r>
              <a:rPr lang="en-ZA" i="1" dirty="0" err="1" smtClean="0">
                <a:solidFill>
                  <a:srgbClr val="004821"/>
                </a:solidFill>
              </a:rPr>
              <a:t>Mo’ab</a:t>
            </a:r>
            <a:r>
              <a:rPr lang="en-ZA" i="1" dirty="0" smtClean="0">
                <a:solidFill>
                  <a:srgbClr val="004821"/>
                </a:solidFill>
              </a:rPr>
              <a:t>̱ beyond the </a:t>
            </a:r>
            <a:r>
              <a:rPr lang="en-ZA" i="1" dirty="0" err="1" smtClean="0">
                <a:solidFill>
                  <a:srgbClr val="004821"/>
                </a:solidFill>
              </a:rPr>
              <a:t>Yardĕn</a:t>
            </a:r>
            <a:r>
              <a:rPr lang="en-ZA" i="1" dirty="0" smtClean="0">
                <a:solidFill>
                  <a:srgbClr val="004821"/>
                </a:solidFill>
              </a:rPr>
              <a:t> of </a:t>
            </a:r>
            <a:r>
              <a:rPr lang="en-ZA" i="1" dirty="0" err="1" smtClean="0">
                <a:solidFill>
                  <a:srgbClr val="004821"/>
                </a:solidFill>
              </a:rPr>
              <a:t>Yeriḥo</a:t>
            </a:r>
            <a:r>
              <a:rPr lang="en-ZA" i="1" dirty="0" smtClean="0">
                <a:solidFill>
                  <a:srgbClr val="004821"/>
                </a:solidFill>
              </a:rPr>
              <a:t>. And </a:t>
            </a:r>
            <a:r>
              <a:rPr lang="en-ZA" i="1" dirty="0" err="1" smtClean="0">
                <a:solidFill>
                  <a:srgbClr val="004821"/>
                </a:solidFill>
              </a:rPr>
              <a:t>Balaq</a:t>
            </a:r>
            <a:r>
              <a:rPr lang="en-ZA" i="1" dirty="0" smtClean="0">
                <a:solidFill>
                  <a:srgbClr val="004821"/>
                </a:solidFill>
              </a:rPr>
              <a:t> son of </a:t>
            </a:r>
            <a:r>
              <a:rPr lang="en-ZA" i="1" dirty="0" err="1" smtClean="0">
                <a:solidFill>
                  <a:srgbClr val="004821"/>
                </a:solidFill>
              </a:rPr>
              <a:t>Tsippor</a:t>
            </a:r>
            <a:r>
              <a:rPr lang="en-ZA" i="1" dirty="0" smtClean="0">
                <a:solidFill>
                  <a:srgbClr val="004821"/>
                </a:solidFill>
              </a:rPr>
              <a:t> saw all that </a:t>
            </a:r>
            <a:r>
              <a:rPr lang="en-ZA" i="1" dirty="0" err="1" smtClean="0">
                <a:solidFill>
                  <a:srgbClr val="004821"/>
                </a:solidFill>
              </a:rPr>
              <a:t>Yisra’ĕl</a:t>
            </a:r>
            <a:r>
              <a:rPr lang="en-ZA" i="1" dirty="0" smtClean="0">
                <a:solidFill>
                  <a:srgbClr val="004821"/>
                </a:solidFill>
              </a:rPr>
              <a:t> had done to the Amorites. And </a:t>
            </a:r>
            <a:r>
              <a:rPr lang="en-ZA" i="1" dirty="0" err="1" smtClean="0">
                <a:solidFill>
                  <a:srgbClr val="004821"/>
                </a:solidFill>
              </a:rPr>
              <a:t>Mo’ab</a:t>
            </a:r>
            <a:r>
              <a:rPr lang="en-ZA" i="1" dirty="0" smtClean="0">
                <a:solidFill>
                  <a:srgbClr val="004821"/>
                </a:solidFill>
              </a:rPr>
              <a:t>̱ was exceedingly afraid of the people because they were many, and </a:t>
            </a:r>
            <a:r>
              <a:rPr lang="en-ZA" i="1" dirty="0" err="1" smtClean="0">
                <a:solidFill>
                  <a:srgbClr val="004821"/>
                </a:solidFill>
              </a:rPr>
              <a:t>Mo’ab</a:t>
            </a:r>
            <a:r>
              <a:rPr lang="en-ZA" i="1" dirty="0" smtClean="0">
                <a:solidFill>
                  <a:srgbClr val="004821"/>
                </a:solidFill>
              </a:rPr>
              <a:t>̱ was in dread because of the children of </a:t>
            </a:r>
            <a:r>
              <a:rPr lang="en-ZA" i="1" dirty="0" err="1" smtClean="0">
                <a:solidFill>
                  <a:srgbClr val="004821"/>
                </a:solidFill>
              </a:rPr>
              <a:t>Yisra’ĕl</a:t>
            </a:r>
            <a:r>
              <a:rPr lang="en-ZA" i="1" dirty="0" smtClean="0">
                <a:solidFill>
                  <a:srgbClr val="004821"/>
                </a:solidFill>
              </a:rPr>
              <a:t>. And </a:t>
            </a:r>
            <a:r>
              <a:rPr lang="en-ZA" i="1" dirty="0" err="1" smtClean="0">
                <a:solidFill>
                  <a:srgbClr val="004821"/>
                </a:solidFill>
              </a:rPr>
              <a:t>Mo’ab</a:t>
            </a:r>
            <a:r>
              <a:rPr lang="en-ZA" i="1" dirty="0" smtClean="0">
                <a:solidFill>
                  <a:srgbClr val="004821"/>
                </a:solidFill>
              </a:rPr>
              <a:t>̱ said to the elders of </a:t>
            </a:r>
            <a:r>
              <a:rPr lang="en-ZA" i="1" dirty="0" err="1" smtClean="0">
                <a:solidFill>
                  <a:srgbClr val="004821"/>
                </a:solidFill>
              </a:rPr>
              <a:t>Miḏyan</a:t>
            </a:r>
            <a:r>
              <a:rPr lang="en-ZA" i="1" dirty="0" smtClean="0">
                <a:solidFill>
                  <a:srgbClr val="004821"/>
                </a:solidFill>
              </a:rPr>
              <a:t>, “Now this company is licking up all that is around us, as an ox licks up the grass of the field.” Now </a:t>
            </a:r>
            <a:r>
              <a:rPr lang="en-ZA" i="1" dirty="0" err="1" smtClean="0">
                <a:solidFill>
                  <a:srgbClr val="004821"/>
                </a:solidFill>
              </a:rPr>
              <a:t>Balaq</a:t>
            </a:r>
            <a:r>
              <a:rPr lang="en-ZA" i="1" dirty="0" smtClean="0">
                <a:solidFill>
                  <a:srgbClr val="004821"/>
                </a:solidFill>
              </a:rPr>
              <a:t> son of </a:t>
            </a:r>
            <a:r>
              <a:rPr lang="en-ZA" i="1" dirty="0" err="1" smtClean="0">
                <a:solidFill>
                  <a:srgbClr val="004821"/>
                </a:solidFill>
              </a:rPr>
              <a:t>Tsippor</a:t>
            </a:r>
            <a:r>
              <a:rPr lang="en-ZA" i="1" dirty="0" smtClean="0">
                <a:solidFill>
                  <a:srgbClr val="004821"/>
                </a:solidFill>
              </a:rPr>
              <a:t> was sovereign of the </a:t>
            </a:r>
            <a:r>
              <a:rPr lang="en-ZA" i="1" dirty="0" err="1" smtClean="0">
                <a:solidFill>
                  <a:srgbClr val="004821"/>
                </a:solidFill>
              </a:rPr>
              <a:t>Mo’aḇites</a:t>
            </a:r>
            <a:r>
              <a:rPr lang="en-ZA" i="1" dirty="0" smtClean="0">
                <a:solidFill>
                  <a:srgbClr val="004821"/>
                </a:solidFill>
              </a:rPr>
              <a:t> at that time, and he sent messengers to </a:t>
            </a:r>
            <a:r>
              <a:rPr lang="en-ZA" i="1" dirty="0" err="1" smtClean="0">
                <a:solidFill>
                  <a:srgbClr val="004821"/>
                </a:solidFill>
              </a:rPr>
              <a:t>Bilʽam</a:t>
            </a:r>
            <a:r>
              <a:rPr lang="en-ZA" i="1" dirty="0" smtClean="0">
                <a:solidFill>
                  <a:srgbClr val="004821"/>
                </a:solidFill>
              </a:rPr>
              <a:t> son of </a:t>
            </a:r>
            <a:r>
              <a:rPr lang="en-ZA" i="1" dirty="0" err="1" smtClean="0">
                <a:solidFill>
                  <a:srgbClr val="004821"/>
                </a:solidFill>
              </a:rPr>
              <a:t>Beʽor</a:t>
            </a:r>
            <a:r>
              <a:rPr lang="en-ZA" i="1" dirty="0" smtClean="0">
                <a:solidFill>
                  <a:srgbClr val="004821"/>
                </a:solidFill>
              </a:rPr>
              <a:t> at </a:t>
            </a:r>
            <a:r>
              <a:rPr lang="en-ZA" i="1" dirty="0" err="1" smtClean="0">
                <a:solidFill>
                  <a:srgbClr val="004821"/>
                </a:solidFill>
              </a:rPr>
              <a:t>Pethor</a:t>
            </a:r>
            <a:r>
              <a:rPr lang="en-ZA" i="1" dirty="0" smtClean="0">
                <a:solidFill>
                  <a:srgbClr val="004821"/>
                </a:solidFill>
              </a:rPr>
              <a:t>, which is near the River in the land of the sons of his people, to call him, saying, “See, a people has come from </a:t>
            </a:r>
            <a:r>
              <a:rPr lang="en-ZA" i="1" dirty="0" err="1" smtClean="0">
                <a:solidFill>
                  <a:srgbClr val="004821"/>
                </a:solidFill>
              </a:rPr>
              <a:t>Mitsrayim</a:t>
            </a:r>
            <a:r>
              <a:rPr lang="en-ZA" i="1" dirty="0" smtClean="0">
                <a:solidFill>
                  <a:srgbClr val="004821"/>
                </a:solidFill>
              </a:rPr>
              <a:t>. See, they have covered the surface of the land, and are settling next to me! “And now, please come at once, curse this people for me, for they are too strong for me. It might be that I smite them and drive them out of the land, for I know that he whom you bless is blessed, and he whom you curse is cursed</a:t>
            </a:r>
            <a:r>
              <a:rPr lang="en-ZA" b="1" i="1" dirty="0" smtClean="0">
                <a:solidFill>
                  <a:srgbClr val="004821"/>
                </a:solidFill>
              </a:rPr>
              <a:t>.” (Numbers 22:1-6)</a:t>
            </a:r>
          </a:p>
          <a:p>
            <a:endParaRPr lang="en-ZA"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MOAB</a:t>
            </a:r>
            <a:endParaRPr lang="en-ZA" dirty="0"/>
          </a:p>
        </p:txBody>
      </p:sp>
      <p:sp>
        <p:nvSpPr>
          <p:cNvPr id="3" name="Content Placeholder 2"/>
          <p:cNvSpPr>
            <a:spLocks noGrp="1"/>
          </p:cNvSpPr>
          <p:nvPr>
            <p:ph idx="1"/>
          </p:nvPr>
        </p:nvSpPr>
        <p:spPr/>
        <p:txBody>
          <a:bodyPr>
            <a:normAutofit lnSpcReduction="10000"/>
          </a:bodyPr>
          <a:lstStyle/>
          <a:p>
            <a:r>
              <a:rPr lang="en-ZA" dirty="0" err="1" smtClean="0"/>
              <a:t>Mo’ab</a:t>
            </a:r>
            <a:r>
              <a:rPr lang="en-ZA" dirty="0" smtClean="0"/>
              <a:t> gets its name from the Lots first-born daughter who sired a son with her father namely </a:t>
            </a:r>
            <a:r>
              <a:rPr lang="en-ZA" dirty="0" err="1" smtClean="0"/>
              <a:t>Mo’ab</a:t>
            </a:r>
            <a:r>
              <a:rPr lang="en-ZA" dirty="0" smtClean="0"/>
              <a:t> , which literally </a:t>
            </a:r>
            <a:r>
              <a:rPr lang="en-ZA" i="1" dirty="0" smtClean="0"/>
              <a:t>means “seed of the father”</a:t>
            </a:r>
            <a:r>
              <a:rPr lang="en-ZA" dirty="0" smtClean="0"/>
              <a:t>. </a:t>
            </a:r>
            <a:r>
              <a:rPr lang="en-ZA" dirty="0" err="1" smtClean="0"/>
              <a:t>Mo’ab</a:t>
            </a:r>
            <a:r>
              <a:rPr lang="en-ZA" dirty="0" smtClean="0"/>
              <a:t> is spelled “</a:t>
            </a:r>
            <a:r>
              <a:rPr lang="en-ZA" dirty="0" err="1" smtClean="0"/>
              <a:t>Mem</a:t>
            </a:r>
            <a:r>
              <a:rPr lang="en-ZA" dirty="0" smtClean="0"/>
              <a:t>-</a:t>
            </a:r>
            <a:r>
              <a:rPr lang="en-ZA" dirty="0" err="1" smtClean="0"/>
              <a:t>vav</a:t>
            </a:r>
            <a:r>
              <a:rPr lang="en-ZA" dirty="0" smtClean="0"/>
              <a:t>-aleph-bet” and has a numeric value of 49. Forty is the number of testing and nine (which is the letter “</a:t>
            </a:r>
            <a:r>
              <a:rPr lang="en-ZA" dirty="0" err="1" smtClean="0"/>
              <a:t>tet</a:t>
            </a:r>
            <a:r>
              <a:rPr lang="en-ZA" dirty="0" smtClean="0"/>
              <a:t>”) is the serpent. </a:t>
            </a:r>
          </a:p>
          <a:p>
            <a:r>
              <a:rPr lang="en-ZA" dirty="0" err="1" smtClean="0"/>
              <a:t>Balaq</a:t>
            </a:r>
            <a:r>
              <a:rPr lang="en-ZA" dirty="0" smtClean="0"/>
              <a:t> (bet-lamed-</a:t>
            </a:r>
            <a:r>
              <a:rPr lang="en-ZA" dirty="0" err="1" smtClean="0"/>
              <a:t>kuf</a:t>
            </a:r>
            <a:r>
              <a:rPr lang="en-ZA" dirty="0" smtClean="0"/>
              <a:t>), comes from a root which means “</a:t>
            </a:r>
            <a:r>
              <a:rPr lang="en-ZA" i="1" dirty="0" smtClean="0"/>
              <a:t>to devastate” or “to lay waste” </a:t>
            </a:r>
            <a:r>
              <a:rPr lang="en-ZA" dirty="0" smtClean="0"/>
              <a:t>and means </a:t>
            </a:r>
            <a:r>
              <a:rPr lang="en-ZA" i="1" dirty="0" smtClean="0"/>
              <a:t>“destroyer”, </a:t>
            </a:r>
            <a:r>
              <a:rPr lang="en-ZA" dirty="0" smtClean="0"/>
              <a:t>was a </a:t>
            </a:r>
            <a:r>
              <a:rPr lang="en-ZA" dirty="0" err="1" smtClean="0"/>
              <a:t>Midyanite</a:t>
            </a:r>
            <a:r>
              <a:rPr lang="en-ZA" dirty="0" smtClean="0"/>
              <a:t> and, king of the </a:t>
            </a:r>
            <a:r>
              <a:rPr lang="en-ZA" dirty="0" err="1" smtClean="0"/>
              <a:t>Mo’abites</a:t>
            </a:r>
            <a:r>
              <a:rPr lang="en-ZA" dirty="0" smtClean="0"/>
              <a:t>. He was the son of </a:t>
            </a:r>
            <a:r>
              <a:rPr lang="en-ZA" dirty="0" err="1" smtClean="0"/>
              <a:t>Tsippor</a:t>
            </a:r>
            <a:r>
              <a:rPr lang="en-ZA" dirty="0" smtClean="0"/>
              <a:t> (</a:t>
            </a:r>
            <a:r>
              <a:rPr lang="en-ZA" dirty="0" err="1" smtClean="0"/>
              <a:t>tzadee-pey-vav-reish</a:t>
            </a:r>
            <a:r>
              <a:rPr lang="en-ZA" dirty="0" smtClean="0"/>
              <a:t>) which is translated as </a:t>
            </a:r>
            <a:r>
              <a:rPr lang="en-ZA" i="1" dirty="0" smtClean="0"/>
              <a:t>“small bird”; </a:t>
            </a:r>
            <a:r>
              <a:rPr lang="en-ZA" dirty="0" smtClean="0"/>
              <a:t>but has the connotation of </a:t>
            </a:r>
            <a:r>
              <a:rPr lang="en-ZA" i="1" dirty="0" smtClean="0"/>
              <a:t>“twittering” or “making noise</a:t>
            </a:r>
            <a:r>
              <a:rPr lang="en-ZA" dirty="0" smtClean="0"/>
              <a:t>” like a bird. </a:t>
            </a:r>
          </a:p>
          <a:p>
            <a:r>
              <a:rPr lang="en-ZA" dirty="0" smtClean="0"/>
              <a:t>Torah uses </a:t>
            </a:r>
            <a:r>
              <a:rPr lang="en-ZA" dirty="0" err="1" smtClean="0"/>
              <a:t>Mo’ab</a:t>
            </a:r>
            <a:r>
              <a:rPr lang="en-ZA" dirty="0" smtClean="0"/>
              <a:t> here instead of </a:t>
            </a:r>
            <a:r>
              <a:rPr lang="en-ZA" dirty="0" err="1" smtClean="0"/>
              <a:t>Balaq</a:t>
            </a:r>
            <a:r>
              <a:rPr lang="en-ZA" dirty="0" smtClean="0"/>
              <a:t>, because as king, he represented the whole of the </a:t>
            </a:r>
            <a:r>
              <a:rPr lang="en-ZA" dirty="0" err="1" smtClean="0"/>
              <a:t>Mo’abites</a:t>
            </a:r>
            <a:r>
              <a:rPr lang="en-ZA" dirty="0" smtClean="0"/>
              <a:t>. </a:t>
            </a:r>
          </a:p>
          <a:p>
            <a:r>
              <a:rPr lang="en-ZA" dirty="0" smtClean="0"/>
              <a:t>The torah portion can be read as </a:t>
            </a:r>
            <a:r>
              <a:rPr lang="en-ZA" i="1" dirty="0" smtClean="0">
                <a:solidFill>
                  <a:srgbClr val="C00000"/>
                </a:solidFill>
              </a:rPr>
              <a:t>“the seed of the father (Lot) was in fear of </a:t>
            </a:r>
            <a:r>
              <a:rPr lang="en-ZA" i="1" dirty="0" err="1" smtClean="0">
                <a:solidFill>
                  <a:srgbClr val="C00000"/>
                </a:solidFill>
              </a:rPr>
              <a:t>Yisra’el</a:t>
            </a:r>
            <a:r>
              <a:rPr lang="en-ZA" i="1" dirty="0" smtClean="0">
                <a:solidFill>
                  <a:srgbClr val="C00000"/>
                </a:solidFill>
              </a:rPr>
              <a:t>”;</a:t>
            </a:r>
            <a:r>
              <a:rPr lang="en-ZA" dirty="0" smtClean="0">
                <a:solidFill>
                  <a:srgbClr val="C00000"/>
                </a:solidFill>
              </a:rPr>
              <a:t> </a:t>
            </a:r>
            <a:r>
              <a:rPr lang="en-ZA" dirty="0" smtClean="0"/>
              <a:t>or using the </a:t>
            </a:r>
            <a:r>
              <a:rPr lang="en-ZA" dirty="0" err="1" smtClean="0"/>
              <a:t>gematria</a:t>
            </a:r>
            <a:r>
              <a:rPr lang="en-ZA" dirty="0" smtClean="0"/>
              <a:t> of 49 (40 being testing and 9 being the serpent), the </a:t>
            </a:r>
            <a:r>
              <a:rPr lang="en-ZA" i="1" dirty="0" smtClean="0">
                <a:solidFill>
                  <a:srgbClr val="C00000"/>
                </a:solidFill>
              </a:rPr>
              <a:t>“testing serpent was in fear of the Children of Israel”. </a:t>
            </a:r>
            <a:endParaRPr lang="en-ZA" i="1" dirty="0">
              <a:solidFill>
                <a:srgbClr val="C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MIDYAN AND BALAAM</a:t>
            </a:r>
            <a:endParaRPr lang="en-ZA" dirty="0"/>
          </a:p>
        </p:txBody>
      </p:sp>
      <p:sp>
        <p:nvSpPr>
          <p:cNvPr id="3" name="Content Placeholder 2"/>
          <p:cNvSpPr>
            <a:spLocks noGrp="1"/>
          </p:cNvSpPr>
          <p:nvPr>
            <p:ph idx="1"/>
          </p:nvPr>
        </p:nvSpPr>
        <p:spPr/>
        <p:txBody>
          <a:bodyPr>
            <a:normAutofit lnSpcReduction="10000"/>
          </a:bodyPr>
          <a:lstStyle/>
          <a:p>
            <a:pPr algn="ctr"/>
            <a:r>
              <a:rPr lang="en-ZA" i="1" dirty="0" err="1" smtClean="0">
                <a:solidFill>
                  <a:srgbClr val="C00000"/>
                </a:solidFill>
              </a:rPr>
              <a:t>Balaq</a:t>
            </a:r>
            <a:r>
              <a:rPr lang="en-ZA" i="1" dirty="0" smtClean="0">
                <a:solidFill>
                  <a:srgbClr val="C00000"/>
                </a:solidFill>
              </a:rPr>
              <a:t> speaks to the elders of </a:t>
            </a:r>
            <a:r>
              <a:rPr lang="en-ZA" i="1" dirty="0" err="1" smtClean="0">
                <a:solidFill>
                  <a:srgbClr val="C00000"/>
                </a:solidFill>
              </a:rPr>
              <a:t>Midyan</a:t>
            </a:r>
            <a:r>
              <a:rPr lang="en-ZA" i="1" dirty="0" smtClean="0">
                <a:solidFill>
                  <a:srgbClr val="C00000"/>
                </a:solidFill>
              </a:rPr>
              <a:t> to enlist their support. </a:t>
            </a:r>
          </a:p>
          <a:p>
            <a:r>
              <a:rPr lang="en-ZA" dirty="0" smtClean="0"/>
              <a:t>Midian (</a:t>
            </a:r>
            <a:r>
              <a:rPr lang="en-ZA" dirty="0" err="1" smtClean="0"/>
              <a:t>Mem</a:t>
            </a:r>
            <a:r>
              <a:rPr lang="en-ZA" dirty="0" smtClean="0"/>
              <a:t>-</a:t>
            </a:r>
            <a:r>
              <a:rPr lang="en-ZA" dirty="0" err="1" smtClean="0"/>
              <a:t>dalet</a:t>
            </a:r>
            <a:r>
              <a:rPr lang="en-ZA" dirty="0" smtClean="0"/>
              <a:t>-</a:t>
            </a:r>
            <a:r>
              <a:rPr lang="en-ZA" dirty="0" err="1" smtClean="0"/>
              <a:t>yud</a:t>
            </a:r>
            <a:r>
              <a:rPr lang="en-ZA" dirty="0" smtClean="0"/>
              <a:t>-nun) means </a:t>
            </a:r>
            <a:r>
              <a:rPr lang="en-ZA" i="1" dirty="0" smtClean="0"/>
              <a:t>“strife”. </a:t>
            </a:r>
            <a:r>
              <a:rPr lang="en-ZA" dirty="0" smtClean="0"/>
              <a:t>Midian was one of the sons of Abraham by his second wife </a:t>
            </a:r>
            <a:r>
              <a:rPr lang="en-ZA" dirty="0" err="1" smtClean="0"/>
              <a:t>Keturah</a:t>
            </a:r>
            <a:r>
              <a:rPr lang="en-ZA" dirty="0" smtClean="0"/>
              <a:t>, according to Genesis 25:1-2. So, like the (Arabs), the Midianites are also children of Abraham. Today, the Midianites are still around, and refer to themselves as Druze, or the </a:t>
            </a:r>
            <a:r>
              <a:rPr lang="en-ZA" dirty="0" err="1" smtClean="0"/>
              <a:t>Druz’im</a:t>
            </a:r>
            <a:r>
              <a:rPr lang="en-ZA" dirty="0" smtClean="0"/>
              <a:t>, and consider themselves Arab, due to past intermarrying with </a:t>
            </a:r>
            <a:r>
              <a:rPr lang="en-ZA" dirty="0" err="1" smtClean="0"/>
              <a:t>Yishma’elites</a:t>
            </a:r>
            <a:r>
              <a:rPr lang="en-ZA" dirty="0" smtClean="0"/>
              <a:t>. </a:t>
            </a:r>
          </a:p>
          <a:p>
            <a:pPr algn="ctr"/>
            <a:r>
              <a:rPr lang="en-ZA" dirty="0" err="1" smtClean="0">
                <a:solidFill>
                  <a:srgbClr val="C00000"/>
                </a:solidFill>
              </a:rPr>
              <a:t>Balaq</a:t>
            </a:r>
            <a:r>
              <a:rPr lang="en-ZA" dirty="0" smtClean="0">
                <a:solidFill>
                  <a:srgbClr val="C00000"/>
                </a:solidFill>
              </a:rPr>
              <a:t> sends messengers to Balaam, the prophet. </a:t>
            </a:r>
          </a:p>
          <a:p>
            <a:r>
              <a:rPr lang="en-ZA" dirty="0" smtClean="0"/>
              <a:t>Balaam (Bet-lamed-</a:t>
            </a:r>
            <a:r>
              <a:rPr lang="en-ZA" dirty="0" err="1" smtClean="0"/>
              <a:t>ayin</a:t>
            </a:r>
            <a:r>
              <a:rPr lang="en-ZA" dirty="0" smtClean="0"/>
              <a:t>-</a:t>
            </a:r>
            <a:r>
              <a:rPr lang="en-ZA" dirty="0" err="1" smtClean="0"/>
              <a:t>mem</a:t>
            </a:r>
            <a:r>
              <a:rPr lang="en-ZA" dirty="0" smtClean="0"/>
              <a:t>) literally means </a:t>
            </a:r>
            <a:r>
              <a:rPr lang="en-ZA" i="1" dirty="0" smtClean="0"/>
              <a:t>“not of the people” </a:t>
            </a:r>
            <a:r>
              <a:rPr lang="en-ZA" dirty="0" smtClean="0"/>
              <a:t>and hence </a:t>
            </a:r>
            <a:r>
              <a:rPr lang="en-ZA" i="1" dirty="0" smtClean="0"/>
              <a:t>“foreigner” </a:t>
            </a:r>
            <a:r>
              <a:rPr lang="en-ZA" dirty="0" smtClean="0"/>
              <a:t>or from a Hebrew perspective </a:t>
            </a:r>
            <a:r>
              <a:rPr lang="en-ZA" i="1" dirty="0" smtClean="0"/>
              <a:t>“without Israel.”. </a:t>
            </a:r>
            <a:r>
              <a:rPr lang="en-ZA" dirty="0" smtClean="0"/>
              <a:t>Balaam's fathers name was </a:t>
            </a:r>
            <a:r>
              <a:rPr lang="en-ZA" dirty="0" err="1" smtClean="0"/>
              <a:t>Be’or</a:t>
            </a:r>
            <a:r>
              <a:rPr lang="en-ZA" dirty="0" smtClean="0"/>
              <a:t> (Bet-</a:t>
            </a:r>
            <a:r>
              <a:rPr lang="en-ZA" dirty="0" err="1" smtClean="0"/>
              <a:t>ayin</a:t>
            </a:r>
            <a:r>
              <a:rPr lang="en-ZA" dirty="0" smtClean="0"/>
              <a:t>-</a:t>
            </a:r>
            <a:r>
              <a:rPr lang="en-ZA" dirty="0" err="1" smtClean="0"/>
              <a:t>vav</a:t>
            </a:r>
            <a:r>
              <a:rPr lang="en-ZA" dirty="0" smtClean="0"/>
              <a:t>-</a:t>
            </a:r>
            <a:r>
              <a:rPr lang="en-ZA" dirty="0" err="1" smtClean="0"/>
              <a:t>reish</a:t>
            </a:r>
            <a:r>
              <a:rPr lang="en-ZA" dirty="0" smtClean="0"/>
              <a:t>) meaning “torch” or “lamp”, he too may have been a </a:t>
            </a:r>
            <a:r>
              <a:rPr lang="en-ZA" i="1" dirty="0" smtClean="0"/>
              <a:t>“prophet”. </a:t>
            </a:r>
            <a:r>
              <a:rPr lang="en-ZA" dirty="0" smtClean="0"/>
              <a:t>Balaam lives in </a:t>
            </a:r>
            <a:r>
              <a:rPr lang="en-ZA" dirty="0" err="1" smtClean="0"/>
              <a:t>Pethor</a:t>
            </a:r>
            <a:r>
              <a:rPr lang="en-ZA" dirty="0" smtClean="0"/>
              <a:t> (</a:t>
            </a:r>
            <a:r>
              <a:rPr lang="en-ZA" dirty="0" err="1" smtClean="0"/>
              <a:t>Pey-tav-vav-reish</a:t>
            </a:r>
            <a:r>
              <a:rPr lang="en-ZA" dirty="0" smtClean="0"/>
              <a:t>) meaning “soothsayer” or </a:t>
            </a:r>
            <a:r>
              <a:rPr lang="en-ZA" i="1" dirty="0" smtClean="0"/>
              <a:t>“interpreter of dreams”. </a:t>
            </a:r>
            <a:r>
              <a:rPr lang="en-ZA" dirty="0" smtClean="0"/>
              <a:t>It literally translates, </a:t>
            </a:r>
            <a:r>
              <a:rPr lang="en-ZA" i="1" dirty="0" smtClean="0"/>
              <a:t>“to say or speak light”. </a:t>
            </a:r>
            <a:r>
              <a:rPr lang="en-ZA" dirty="0" smtClean="0"/>
              <a:t>We’re also told in Deuteronomy 23:4 that this was in Aram </a:t>
            </a:r>
            <a:r>
              <a:rPr lang="en-ZA" dirty="0" err="1" smtClean="0"/>
              <a:t>Naharayim</a:t>
            </a:r>
            <a:r>
              <a:rPr lang="en-ZA" dirty="0" smtClean="0"/>
              <a:t>, meaning that he was an </a:t>
            </a:r>
            <a:r>
              <a:rPr lang="en-ZA" dirty="0" err="1" smtClean="0"/>
              <a:t>Aramean</a:t>
            </a:r>
            <a:r>
              <a:rPr lang="en-ZA" dirty="0" smtClean="0"/>
              <a:t> from near the Euphrates River in the area of Babylon.</a:t>
            </a:r>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THEY ARE BLESSED</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the elders of </a:t>
            </a:r>
            <a:r>
              <a:rPr lang="en-ZA" i="1" dirty="0" err="1" smtClean="0">
                <a:solidFill>
                  <a:srgbClr val="004821"/>
                </a:solidFill>
              </a:rPr>
              <a:t>Mo’ab</a:t>
            </a:r>
            <a:r>
              <a:rPr lang="en-ZA" i="1" dirty="0" smtClean="0">
                <a:solidFill>
                  <a:srgbClr val="004821"/>
                </a:solidFill>
              </a:rPr>
              <a:t>̱ and the elders of </a:t>
            </a:r>
            <a:r>
              <a:rPr lang="en-ZA" i="1" dirty="0" err="1" smtClean="0">
                <a:solidFill>
                  <a:srgbClr val="004821"/>
                </a:solidFill>
              </a:rPr>
              <a:t>Miḏyan</a:t>
            </a:r>
            <a:r>
              <a:rPr lang="en-ZA" i="1" dirty="0" smtClean="0">
                <a:solidFill>
                  <a:srgbClr val="004821"/>
                </a:solidFill>
              </a:rPr>
              <a:t> left with the fees for divination in their hand, and they came to </a:t>
            </a:r>
            <a:r>
              <a:rPr lang="en-ZA" i="1" dirty="0" err="1" smtClean="0">
                <a:solidFill>
                  <a:srgbClr val="004821"/>
                </a:solidFill>
              </a:rPr>
              <a:t>Bilʽam</a:t>
            </a:r>
            <a:r>
              <a:rPr lang="en-ZA" i="1" dirty="0" smtClean="0">
                <a:solidFill>
                  <a:srgbClr val="004821"/>
                </a:solidFill>
              </a:rPr>
              <a:t> and spoke the words of </a:t>
            </a:r>
            <a:r>
              <a:rPr lang="en-ZA" i="1" dirty="0" err="1" smtClean="0">
                <a:solidFill>
                  <a:srgbClr val="004821"/>
                </a:solidFill>
              </a:rPr>
              <a:t>Balaq</a:t>
            </a:r>
            <a:r>
              <a:rPr lang="en-ZA" i="1" dirty="0" smtClean="0">
                <a:solidFill>
                  <a:srgbClr val="004821"/>
                </a:solidFill>
              </a:rPr>
              <a:t> to him. And he said to them, “Spend the night here, and I shall bring back word to you, as </a:t>
            </a:r>
            <a:r>
              <a:rPr lang="he-IL" i="1" dirty="0" smtClean="0">
                <a:solidFill>
                  <a:srgbClr val="004821"/>
                </a:solidFill>
              </a:rPr>
              <a:t>יהוה</a:t>
            </a:r>
            <a:r>
              <a:rPr lang="en-ZA" i="1" dirty="0" smtClean="0">
                <a:solidFill>
                  <a:srgbClr val="004821"/>
                </a:solidFill>
              </a:rPr>
              <a:t> speaks to me.” So the heads of </a:t>
            </a:r>
            <a:r>
              <a:rPr lang="en-ZA" i="1" dirty="0" err="1" smtClean="0">
                <a:solidFill>
                  <a:srgbClr val="004821"/>
                </a:solidFill>
              </a:rPr>
              <a:t>Mo’ab</a:t>
            </a:r>
            <a:r>
              <a:rPr lang="en-ZA" i="1" dirty="0" smtClean="0">
                <a:solidFill>
                  <a:srgbClr val="004821"/>
                </a:solidFill>
              </a:rPr>
              <a:t>̱ stayed with </a:t>
            </a:r>
            <a:r>
              <a:rPr lang="en-ZA" i="1" dirty="0" err="1" smtClean="0">
                <a:solidFill>
                  <a:srgbClr val="004821"/>
                </a:solidFill>
              </a:rPr>
              <a:t>Bilʽam</a:t>
            </a:r>
            <a:r>
              <a:rPr lang="en-ZA" i="1" dirty="0" smtClean="0">
                <a:solidFill>
                  <a:srgbClr val="004821"/>
                </a:solidFill>
              </a:rPr>
              <a:t>. And Elohim came to </a:t>
            </a:r>
            <a:r>
              <a:rPr lang="en-ZA" i="1" dirty="0" err="1" smtClean="0">
                <a:solidFill>
                  <a:srgbClr val="004821"/>
                </a:solidFill>
              </a:rPr>
              <a:t>Bilʽam</a:t>
            </a:r>
            <a:r>
              <a:rPr lang="en-ZA" i="1" dirty="0" smtClean="0">
                <a:solidFill>
                  <a:srgbClr val="004821"/>
                </a:solidFill>
              </a:rPr>
              <a:t> and said, “Who are these men with you?” And </a:t>
            </a:r>
            <a:r>
              <a:rPr lang="en-ZA" i="1" dirty="0" err="1" smtClean="0">
                <a:solidFill>
                  <a:srgbClr val="004821"/>
                </a:solidFill>
              </a:rPr>
              <a:t>Bilʽam</a:t>
            </a:r>
            <a:r>
              <a:rPr lang="en-ZA" i="1" dirty="0" smtClean="0">
                <a:solidFill>
                  <a:srgbClr val="004821"/>
                </a:solidFill>
              </a:rPr>
              <a:t> said to Elohim, “</a:t>
            </a:r>
            <a:r>
              <a:rPr lang="en-ZA" i="1" dirty="0" err="1" smtClean="0">
                <a:solidFill>
                  <a:srgbClr val="004821"/>
                </a:solidFill>
              </a:rPr>
              <a:t>Balaq</a:t>
            </a:r>
            <a:r>
              <a:rPr lang="en-ZA" i="1" dirty="0" smtClean="0">
                <a:solidFill>
                  <a:srgbClr val="004821"/>
                </a:solidFill>
              </a:rPr>
              <a:t>, son of </a:t>
            </a:r>
            <a:r>
              <a:rPr lang="en-ZA" i="1" dirty="0" err="1" smtClean="0">
                <a:solidFill>
                  <a:srgbClr val="004821"/>
                </a:solidFill>
              </a:rPr>
              <a:t>Tsippor</a:t>
            </a:r>
            <a:r>
              <a:rPr lang="en-ZA" i="1" dirty="0" smtClean="0">
                <a:solidFill>
                  <a:srgbClr val="004821"/>
                </a:solidFill>
              </a:rPr>
              <a:t>, sovereign of </a:t>
            </a:r>
            <a:r>
              <a:rPr lang="en-ZA" i="1" dirty="0" err="1" smtClean="0">
                <a:solidFill>
                  <a:srgbClr val="004821"/>
                </a:solidFill>
              </a:rPr>
              <a:t>Mo’ab</a:t>
            </a:r>
            <a:r>
              <a:rPr lang="en-ZA" i="1" dirty="0" smtClean="0">
                <a:solidFill>
                  <a:srgbClr val="004821"/>
                </a:solidFill>
              </a:rPr>
              <a:t>̱, has sent to me, saying, ‘See, a people has come out of </a:t>
            </a:r>
            <a:r>
              <a:rPr lang="en-ZA" i="1" dirty="0" err="1" smtClean="0">
                <a:solidFill>
                  <a:srgbClr val="004821"/>
                </a:solidFill>
              </a:rPr>
              <a:t>Mitsrayim</a:t>
            </a:r>
            <a:r>
              <a:rPr lang="en-ZA" i="1" dirty="0" smtClean="0">
                <a:solidFill>
                  <a:srgbClr val="004821"/>
                </a:solidFill>
              </a:rPr>
              <a:t> and cover the surface of the land. Come now, curse them for me. It might be that I am able to fight against them and drive them out.’ ” And Elohim said to </a:t>
            </a:r>
            <a:r>
              <a:rPr lang="en-ZA" i="1" dirty="0" err="1" smtClean="0">
                <a:solidFill>
                  <a:srgbClr val="004821"/>
                </a:solidFill>
              </a:rPr>
              <a:t>Bilʽam</a:t>
            </a:r>
            <a:r>
              <a:rPr lang="en-ZA" i="1" dirty="0" smtClean="0">
                <a:solidFill>
                  <a:srgbClr val="004821"/>
                </a:solidFill>
              </a:rPr>
              <a:t>, “Do not go with them. You do not curse the people, for they are blessed.” And </a:t>
            </a:r>
            <a:r>
              <a:rPr lang="en-ZA" i="1" dirty="0" err="1" smtClean="0">
                <a:solidFill>
                  <a:srgbClr val="004821"/>
                </a:solidFill>
              </a:rPr>
              <a:t>Bilʽam</a:t>
            </a:r>
            <a:r>
              <a:rPr lang="en-ZA" i="1" dirty="0" smtClean="0">
                <a:solidFill>
                  <a:srgbClr val="004821"/>
                </a:solidFill>
              </a:rPr>
              <a:t> rose in the morning and said to the heads of </a:t>
            </a:r>
            <a:r>
              <a:rPr lang="en-ZA" i="1" dirty="0" err="1" smtClean="0">
                <a:solidFill>
                  <a:srgbClr val="004821"/>
                </a:solidFill>
              </a:rPr>
              <a:t>Balaq</a:t>
            </a:r>
            <a:r>
              <a:rPr lang="en-ZA" i="1" dirty="0" smtClean="0">
                <a:solidFill>
                  <a:srgbClr val="004821"/>
                </a:solidFill>
              </a:rPr>
              <a:t>, “Go back to your land, for </a:t>
            </a:r>
            <a:r>
              <a:rPr lang="he-IL" i="1" dirty="0" smtClean="0">
                <a:solidFill>
                  <a:srgbClr val="004821"/>
                </a:solidFill>
              </a:rPr>
              <a:t>יהוה</a:t>
            </a:r>
            <a:r>
              <a:rPr lang="en-ZA" i="1" dirty="0" smtClean="0">
                <a:solidFill>
                  <a:srgbClr val="004821"/>
                </a:solidFill>
              </a:rPr>
              <a:t> has refused to allow me to go with you.” </a:t>
            </a:r>
          </a:p>
          <a:p>
            <a:pPr algn="ctr"/>
            <a:r>
              <a:rPr lang="en-US" b="1" i="1" dirty="0" smtClean="0">
                <a:solidFill>
                  <a:srgbClr val="004821"/>
                </a:solidFill>
              </a:rPr>
              <a:t>(Numbers 22:7-13)</a:t>
            </a:r>
          </a:p>
          <a:p>
            <a:endParaRPr lang="en-US" dirty="0" smtClean="0"/>
          </a:p>
          <a:p>
            <a:endParaRPr lang="en-ZA" dirty="0" smtClean="0"/>
          </a:p>
          <a:p>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POINTS TO PONDER</a:t>
            </a:r>
            <a:endParaRPr lang="en-ZA" dirty="0"/>
          </a:p>
        </p:txBody>
      </p:sp>
      <p:sp>
        <p:nvSpPr>
          <p:cNvPr id="3" name="Content Placeholder 2"/>
          <p:cNvSpPr>
            <a:spLocks noGrp="1"/>
          </p:cNvSpPr>
          <p:nvPr>
            <p:ph idx="1"/>
          </p:nvPr>
        </p:nvSpPr>
        <p:spPr/>
        <p:txBody>
          <a:bodyPr>
            <a:normAutofit/>
          </a:bodyPr>
          <a:lstStyle/>
          <a:p>
            <a:r>
              <a:rPr lang="en-ZA" dirty="0" smtClean="0"/>
              <a:t>The translations say that these men came with money, or fees for divination. Actually, in the Hebrew, it says that they came with charms; meaning that they brought the tools for witchcraft with them. </a:t>
            </a:r>
          </a:p>
          <a:p>
            <a:r>
              <a:rPr lang="en-ZA" dirty="0" smtClean="0"/>
              <a:t>Elohim asks Balaam, “Who are these men?” And, Balaam spells it all out. </a:t>
            </a:r>
            <a:r>
              <a:rPr lang="en-ZA" dirty="0" err="1" smtClean="0"/>
              <a:t>Hashem</a:t>
            </a:r>
            <a:r>
              <a:rPr lang="en-ZA" dirty="0" smtClean="0"/>
              <a:t> asks these questions for a reason, to establish the credibility, although He knows the answer. </a:t>
            </a:r>
            <a:r>
              <a:rPr lang="en-ZA" b="1" i="1" dirty="0" smtClean="0">
                <a:solidFill>
                  <a:srgbClr val="004821"/>
                </a:solidFill>
              </a:rPr>
              <a:t>Genesis 3:9</a:t>
            </a:r>
            <a:r>
              <a:rPr lang="en-ZA" dirty="0" smtClean="0"/>
              <a:t>, after Adam and Eve tasted of the forbidden, </a:t>
            </a: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Elohim called unto </a:t>
            </a:r>
            <a:r>
              <a:rPr lang="en-ZA" i="1" dirty="0" err="1" smtClean="0">
                <a:solidFill>
                  <a:srgbClr val="004821"/>
                </a:solidFill>
              </a:rPr>
              <a:t>Aḏam</a:t>
            </a:r>
            <a:r>
              <a:rPr lang="en-ZA" i="1" dirty="0" smtClean="0">
                <a:solidFill>
                  <a:srgbClr val="004821"/>
                </a:solidFill>
              </a:rPr>
              <a:t> and said to him, “Where are you?” </a:t>
            </a:r>
            <a:r>
              <a:rPr lang="en-ZA" dirty="0" smtClean="0"/>
              <a:t>and, similarly in </a:t>
            </a:r>
            <a:r>
              <a:rPr lang="en-ZA" b="1" i="1" dirty="0" smtClean="0">
                <a:solidFill>
                  <a:srgbClr val="004821"/>
                </a:solidFill>
              </a:rPr>
              <a:t>Genesis 4:9 </a:t>
            </a: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Qayin</a:t>
            </a:r>
            <a:r>
              <a:rPr lang="en-ZA" i="1" dirty="0" smtClean="0">
                <a:solidFill>
                  <a:srgbClr val="004821"/>
                </a:solidFill>
              </a:rPr>
              <a:t>, “Where is </a:t>
            </a:r>
            <a:r>
              <a:rPr lang="en-ZA" i="1" dirty="0" err="1" smtClean="0">
                <a:solidFill>
                  <a:srgbClr val="004821"/>
                </a:solidFill>
              </a:rPr>
              <a:t>Heḇel</a:t>
            </a:r>
            <a:r>
              <a:rPr lang="en-ZA" i="1" dirty="0" smtClean="0">
                <a:solidFill>
                  <a:srgbClr val="004821"/>
                </a:solidFill>
              </a:rPr>
              <a:t> your brother?” And he said, “I do not know. Am I my brother’s guard?” </a:t>
            </a:r>
            <a:r>
              <a:rPr lang="en-ZA" dirty="0" smtClean="0"/>
              <a:t>Before </a:t>
            </a:r>
            <a:r>
              <a:rPr lang="en-ZA" dirty="0" err="1" smtClean="0"/>
              <a:t>Hashem</a:t>
            </a:r>
            <a:r>
              <a:rPr lang="en-ZA" dirty="0" smtClean="0"/>
              <a:t> gives instruction or judgment, He clearly establishes the circumstances, like the true </a:t>
            </a:r>
            <a:r>
              <a:rPr lang="en-ZA" i="1" dirty="0" smtClean="0"/>
              <a:t>“Judge” </a:t>
            </a:r>
            <a:r>
              <a:rPr lang="en-ZA" dirty="0" smtClean="0"/>
              <a:t>He is.  </a:t>
            </a:r>
          </a:p>
          <a:p>
            <a:r>
              <a:rPr lang="en-ZA" dirty="0" smtClean="0"/>
              <a:t>Israel was secure, </a:t>
            </a:r>
            <a:r>
              <a:rPr lang="en-ZA" i="1" dirty="0" smtClean="0"/>
              <a:t>“they are blessed”. </a:t>
            </a:r>
            <a:r>
              <a:rPr lang="en-ZA" i="1" dirty="0" smtClean="0">
                <a:solidFill>
                  <a:srgbClr val="004821"/>
                </a:solidFill>
              </a:rPr>
              <a:t>“And I shall bless those who bless you, and curse him who curses you. And in you all the clans of the earth shall be blessed.” </a:t>
            </a:r>
            <a:r>
              <a:rPr lang="en-ZA" b="1" i="1" dirty="0" smtClean="0">
                <a:solidFill>
                  <a:srgbClr val="004821"/>
                </a:solidFill>
              </a:rPr>
              <a:t>(Genesis 12:3)</a:t>
            </a:r>
          </a:p>
          <a:p>
            <a:endParaRPr lang="en-ZA" dirty="0" smtClean="0"/>
          </a:p>
          <a:p>
            <a:endParaRPr lang="en-ZA" dirty="0" smtClean="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35991</TotalTime>
  <Words>8353</Words>
  <Application>Microsoft Office PowerPoint</Application>
  <PresentationFormat>On-screen Show (4:3)</PresentationFormat>
  <Paragraphs>251</Paragraphs>
  <Slides>47</Slides>
  <Notes>1</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Slide 1</vt:lpstr>
      <vt:lpstr>RECOGNITION</vt:lpstr>
      <vt:lpstr>BALAK</vt:lpstr>
      <vt:lpstr>FAITH AND FALSE WORSHIP</vt:lpstr>
      <vt:lpstr>FEAR OF BALAK</vt:lpstr>
      <vt:lpstr>MOAB</vt:lpstr>
      <vt:lpstr>MIDYAN AND BALAAM</vt:lpstr>
      <vt:lpstr>THEY ARE BLESSED</vt:lpstr>
      <vt:lpstr>POINTS TO PONDER</vt:lpstr>
      <vt:lpstr>THE CURSE</vt:lpstr>
      <vt:lpstr>SELECTIVE HEARING</vt:lpstr>
      <vt:lpstr>BALAAM’S THINKING</vt:lpstr>
      <vt:lpstr>THE MANIPULATION</vt:lpstr>
      <vt:lpstr>MANIPULATED?</vt:lpstr>
      <vt:lpstr>IF THE MEN COME TO CALL YOU</vt:lpstr>
      <vt:lpstr>PROTECTED BY A DONKEY</vt:lpstr>
      <vt:lpstr>BALAAM</vt:lpstr>
      <vt:lpstr>LOOKING FOR RIGHT RULING</vt:lpstr>
      <vt:lpstr>FOR US</vt:lpstr>
      <vt:lpstr>DONKEY</vt:lpstr>
      <vt:lpstr>DONKEY - אתון  </vt:lpstr>
      <vt:lpstr>ANGEL OF יהוה</vt:lpstr>
      <vt:lpstr>SUMMARY</vt:lpstr>
      <vt:lpstr>THREE TIMES</vt:lpstr>
      <vt:lpstr>GO, BUT BE WARNED</vt:lpstr>
      <vt:lpstr>PROPHETIC GIFT</vt:lpstr>
      <vt:lpstr>ARROGANCE OF BILAAM</vt:lpstr>
      <vt:lpstr>1ST PROPHECY </vt:lpstr>
      <vt:lpstr>2nd PROPHECY</vt:lpstr>
      <vt:lpstr>REVELATION OF ISREAL</vt:lpstr>
      <vt:lpstr>PE’OR</vt:lpstr>
      <vt:lpstr>3RD PROPHECY</vt:lpstr>
      <vt:lpstr>LION AND LAMB</vt:lpstr>
      <vt:lpstr>4TH PROPHECY</vt:lpstr>
      <vt:lpstr>END OF DAYS</vt:lpstr>
      <vt:lpstr>END OF DAYS</vt:lpstr>
      <vt:lpstr>END OF DAYS</vt:lpstr>
      <vt:lpstr>END OF DAYS</vt:lpstr>
      <vt:lpstr>TWO MESSAGES</vt:lpstr>
      <vt:lpstr>TRAP OF BALAAM</vt:lpstr>
      <vt:lpstr>HISTORY</vt:lpstr>
      <vt:lpstr>HISTORY</vt:lpstr>
      <vt:lpstr>BOOK OF REVELATION</vt:lpstr>
      <vt:lpstr>THE GOAL OF SATAN</vt:lpstr>
      <vt:lpstr>CONCLUSION - ISREAL</vt:lpstr>
      <vt:lpstr>CONCLUSION - ADMISSION</vt:lpstr>
      <vt:lpstr>CONCLUSION – SPIRITUAL TRUTHS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925</cp:revision>
  <dcterms:created xsi:type="dcterms:W3CDTF">2010-10-31T07:41:47Z</dcterms:created>
  <dcterms:modified xsi:type="dcterms:W3CDTF">2014-03-01T13:21:35Z</dcterms:modified>
</cp:coreProperties>
</file>